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DDFB9ED-0B0A-4ADC-A650-F9DBBF0C5009}" type="datetimeFigureOut">
              <a:rPr lang="en-SG" smtClean="0"/>
              <a:t>11/3/2011</a:t>
            </a:fld>
            <a:endParaRPr lang="en-SG"/>
          </a:p>
        </p:txBody>
      </p:sp>
      <p:sp>
        <p:nvSpPr>
          <p:cNvPr id="19" name="Footer Placeholder 18"/>
          <p:cNvSpPr>
            <a:spLocks noGrp="1"/>
          </p:cNvSpPr>
          <p:nvPr>
            <p:ph type="ftr" sz="quarter" idx="11"/>
          </p:nvPr>
        </p:nvSpPr>
        <p:spPr/>
        <p:txBody>
          <a:bodyPr/>
          <a:lstStyle/>
          <a:p>
            <a:endParaRPr lang="en-SG"/>
          </a:p>
        </p:txBody>
      </p:sp>
      <p:sp>
        <p:nvSpPr>
          <p:cNvPr id="27" name="Slide Number Placeholder 26"/>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DFB9ED-0B0A-4ADC-A650-F9DBBF0C5009}" type="datetimeFigureOut">
              <a:rPr lang="en-SG" smtClean="0"/>
              <a:t>11/3/2011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DFB9ED-0B0A-4ADC-A650-F9DBBF0C5009}" type="datetimeFigureOut">
              <a:rPr lang="en-SG" smtClean="0"/>
              <a:t>11/3/2011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DFB9ED-0B0A-4ADC-A650-F9DBBF0C5009}" type="datetimeFigureOut">
              <a:rPr lang="en-SG" smtClean="0"/>
              <a:t>11/3/2011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DDFB9ED-0B0A-4ADC-A650-F9DBBF0C5009}" type="datetimeFigureOut">
              <a:rPr lang="en-SG" smtClean="0"/>
              <a:t>11/3/2011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DDFB9ED-0B0A-4ADC-A650-F9DBBF0C5009}" type="datetimeFigureOut">
              <a:rPr lang="en-SG" smtClean="0"/>
              <a:t>11/3/2011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DDFB9ED-0B0A-4ADC-A650-F9DBBF0C5009}" type="datetimeFigureOut">
              <a:rPr lang="en-SG" smtClean="0"/>
              <a:t>11/3/2011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DDFB9ED-0B0A-4ADC-A650-F9DBBF0C5009}" type="datetimeFigureOut">
              <a:rPr lang="en-SG" smtClean="0"/>
              <a:t>11/3/2011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DFB9ED-0B0A-4ADC-A650-F9DBBF0C5009}" type="datetimeFigureOut">
              <a:rPr lang="en-SG" smtClean="0"/>
              <a:t>11/3/2011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DDFB9ED-0B0A-4ADC-A650-F9DBBF0C5009}" type="datetimeFigureOut">
              <a:rPr lang="en-SG" smtClean="0"/>
              <a:t>11/3/2011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866711A0-C824-48AD-8B71-3D313BC27ADC}" type="slidenum">
              <a:rPr lang="en-SG" smtClean="0"/>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DDFB9ED-0B0A-4ADC-A650-F9DBBF0C5009}" type="datetimeFigureOut">
              <a:rPr lang="en-SG" smtClean="0"/>
              <a:t>11/3/2011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a:xfrm>
            <a:off x="8077200" y="6356350"/>
            <a:ext cx="609600" cy="365125"/>
          </a:xfrm>
        </p:spPr>
        <p:txBody>
          <a:bodyPr/>
          <a:lstStyle/>
          <a:p>
            <a:fld id="{866711A0-C824-48AD-8B71-3D313BC27ADC}" type="slidenum">
              <a:rPr lang="en-SG" smtClean="0"/>
              <a:t>‹#›</a:t>
            </a:fld>
            <a:endParaRPr lang="en-S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DDFB9ED-0B0A-4ADC-A650-F9DBBF0C5009}" type="datetimeFigureOut">
              <a:rPr lang="en-SG" smtClean="0"/>
              <a:t>11/3/2011</a:t>
            </a:fld>
            <a:endParaRPr lang="en-S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S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66711A0-C824-48AD-8B71-3D313BC27ADC}" type="slidenum">
              <a:rPr lang="en-SG" smtClean="0"/>
              <a:t>‹#›</a:t>
            </a:fld>
            <a:endParaRPr lang="en-S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Curry" TargetMode="External"/><Relationship Id="rId13" Type="http://schemas.openxmlformats.org/officeDocument/2006/relationships/hyperlink" Target="http://en.wikipedia.org/w/index.php?title=Kueh_Pie_Tee&amp;action=edit&amp;redlink=1" TargetMode="External"/><Relationship Id="rId3" Type="http://schemas.openxmlformats.org/officeDocument/2006/relationships/hyperlink" Target="http://en.wikipedia.org/wiki/Laksa#Curry_laksa" TargetMode="External"/><Relationship Id="rId7" Type="http://schemas.openxmlformats.org/officeDocument/2006/relationships/hyperlink" Target="http://en.wikipedia.org/wiki/Red_snapper" TargetMode="External"/><Relationship Id="rId12" Type="http://schemas.openxmlformats.org/officeDocument/2006/relationships/hyperlink" Target="http://en.wikipedia.org/w/index.php?title=Oat_Prawn&amp;action=edit&amp;redlink=1" TargetMode="External"/><Relationship Id="rId2" Type="http://schemas.openxmlformats.org/officeDocument/2006/relationships/hyperlink" Target="http://en.wikipedia.org/wiki/Laksa" TargetMode="External"/><Relationship Id="rId1" Type="http://schemas.openxmlformats.org/officeDocument/2006/relationships/slideLayout" Target="../slideLayouts/slideLayout2.xml"/><Relationship Id="rId6" Type="http://schemas.openxmlformats.org/officeDocument/2006/relationships/hyperlink" Target="http://en.wikipedia.org/wiki/Fish" TargetMode="External"/><Relationship Id="rId11" Type="http://schemas.openxmlformats.org/officeDocument/2006/relationships/hyperlink" Target="http://en.wikipedia.org/wiki/Mee_Goreng" TargetMode="External"/><Relationship Id="rId5" Type="http://schemas.openxmlformats.org/officeDocument/2006/relationships/hyperlink" Target="http://en.wikipedia.org/wiki/Head" TargetMode="External"/><Relationship Id="rId10" Type="http://schemas.openxmlformats.org/officeDocument/2006/relationships/hyperlink" Target="http://en.wikipedia.org/wiki/Bread" TargetMode="External"/><Relationship Id="rId4" Type="http://schemas.openxmlformats.org/officeDocument/2006/relationships/hyperlink" Target="http://en.wikipedia.org/wiki/Fish_head_curry" TargetMode="External"/><Relationship Id="rId9" Type="http://schemas.openxmlformats.org/officeDocument/2006/relationships/hyperlink" Target="http://en.wikipedia.org/wiki/Rice"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Tauhu_goreng" TargetMode="External"/><Relationship Id="rId13" Type="http://schemas.openxmlformats.org/officeDocument/2006/relationships/hyperlink" Target="http://en.wikipedia.org/w/index.php?title=Singapore-style_Western_food&amp;action=edit&amp;redlink=1" TargetMode="External"/><Relationship Id="rId3" Type="http://schemas.openxmlformats.org/officeDocument/2006/relationships/hyperlink" Target="http://en.wikipedia.org/wiki/Satay_bee_hoon" TargetMode="External"/><Relationship Id="rId7" Type="http://schemas.openxmlformats.org/officeDocument/2006/relationships/hyperlink" Target="http://en.wikipedia.org/wiki/Ipomoea_aquatica" TargetMode="External"/><Relationship Id="rId12" Type="http://schemas.openxmlformats.org/officeDocument/2006/relationships/hyperlink" Target="http://en.wikipedia.org/w/index.php?title=Ayam_Buah_Keluak&amp;action=edit&amp;redlink=1" TargetMode="External"/><Relationship Id="rId2" Type="http://schemas.openxmlformats.org/officeDocument/2006/relationships/hyperlink" Target="http://en.wikipedia.org/w/index.php?title=Tutu_Kueh&amp;action=edit&amp;redlink=1" TargetMode="External"/><Relationship Id="rId1" Type="http://schemas.openxmlformats.org/officeDocument/2006/relationships/slideLayout" Target="../slideLayouts/slideLayout2.xml"/><Relationship Id="rId6" Type="http://schemas.openxmlformats.org/officeDocument/2006/relationships/hyperlink" Target="http://en.wikipedia.org/w/index.php?title=Sambal_kangkong&amp;action=edit&amp;redlink=1" TargetMode="External"/><Relationship Id="rId11" Type="http://schemas.openxmlformats.org/officeDocument/2006/relationships/hyperlink" Target="http://en.wikipedia.org/w/index.php?title=Kari_Debal&amp;action=edit&amp;redlink=1" TargetMode="External"/><Relationship Id="rId5" Type="http://schemas.openxmlformats.org/officeDocument/2006/relationships/hyperlink" Target="http://en.wikipedia.org/wiki/Peanut_sauce" TargetMode="External"/><Relationship Id="rId10" Type="http://schemas.openxmlformats.org/officeDocument/2006/relationships/hyperlink" Target="http://en.wikipedia.org/w/index.php?title=Kari_Lemak_Ayam&amp;action=edit&amp;redlink=1" TargetMode="External"/><Relationship Id="rId4" Type="http://schemas.openxmlformats.org/officeDocument/2006/relationships/hyperlink" Target="http://en.wikipedia.org/wiki/Rice_vermicelli" TargetMode="External"/><Relationship Id="rId9" Type="http://schemas.openxmlformats.org/officeDocument/2006/relationships/hyperlink" Target="http://en.wikipedia.org/wiki/Tofu" TargetMode="External"/><Relationship Id="rId14" Type="http://schemas.openxmlformats.org/officeDocument/2006/relationships/hyperlink" Target="http://en.wikipedia.org/wiki/Western_cuisine"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Lobsters" TargetMode="External"/><Relationship Id="rId13" Type="http://schemas.openxmlformats.org/officeDocument/2006/relationships/hyperlink" Target="http://en.wikipedia.org/wiki/Black_pepper_crab" TargetMode="External"/><Relationship Id="rId3" Type="http://schemas.openxmlformats.org/officeDocument/2006/relationships/hyperlink" Target="http://en.wikipedia.org/wiki/Crabs" TargetMode="External"/><Relationship Id="rId7" Type="http://schemas.openxmlformats.org/officeDocument/2006/relationships/hyperlink" Target="http://en.wikipedia.org/wiki/Oysters" TargetMode="External"/><Relationship Id="rId12" Type="http://schemas.openxmlformats.org/officeDocument/2006/relationships/hyperlink" Target="http://en.wikipedia.org/wiki/Oyster_omelette" TargetMode="External"/><Relationship Id="rId17" Type="http://schemas.openxmlformats.org/officeDocument/2006/relationships/hyperlink" Target="http://en.wikipedia.org/wiki/Fish_and_Chips" TargetMode="External"/><Relationship Id="rId2" Type="http://schemas.openxmlformats.org/officeDocument/2006/relationships/hyperlink" Target="http://en.wikipedia.org/wiki/Seafood" TargetMode="External"/><Relationship Id="rId16" Type="http://schemas.openxmlformats.org/officeDocument/2006/relationships/hyperlink" Target="http://en.wikipedia.org/w/index.php?title=Singaporean_cuisine&amp;action=edit&amp;section=9" TargetMode="External"/><Relationship Id="rId1" Type="http://schemas.openxmlformats.org/officeDocument/2006/relationships/slideLayout" Target="../slideLayouts/slideLayout2.xml"/><Relationship Id="rId6" Type="http://schemas.openxmlformats.org/officeDocument/2006/relationships/hyperlink" Target="http://en.wikipedia.org/wiki/Stingray" TargetMode="External"/><Relationship Id="rId11" Type="http://schemas.openxmlformats.org/officeDocument/2006/relationships/hyperlink" Target="http://en.wikipedia.org/wiki/Fried_oyster" TargetMode="External"/><Relationship Id="rId5" Type="http://schemas.openxmlformats.org/officeDocument/2006/relationships/hyperlink" Target="http://en.wikipedia.org/wiki/Squid" TargetMode="External"/><Relationship Id="rId15" Type="http://schemas.openxmlformats.org/officeDocument/2006/relationships/hyperlink" Target="http://www.vegetarian-society.org/" TargetMode="External"/><Relationship Id="rId10" Type="http://schemas.openxmlformats.org/officeDocument/2006/relationships/hyperlink" Target="http://en.wikipedia.org/wiki/Chili_crab" TargetMode="External"/><Relationship Id="rId4" Type="http://schemas.openxmlformats.org/officeDocument/2006/relationships/hyperlink" Target="http://en.wikipedia.org/wiki/Clams" TargetMode="External"/><Relationship Id="rId9" Type="http://schemas.openxmlformats.org/officeDocument/2006/relationships/hyperlink" Target="http://en.wikipedia.org/w/index.php?title=Barbecued_stingray&amp;action=edit&amp;redlink=1" TargetMode="External"/><Relationship Id="rId14" Type="http://schemas.openxmlformats.org/officeDocument/2006/relationships/hyperlink" Target="http://en.wikipedia.org/w/index.php?title=Singaporean_cuisine&amp;action=edit&amp;section=8"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en.wikipedia.org/wiki/Rambutan" TargetMode="External"/><Relationship Id="rId3" Type="http://schemas.openxmlformats.org/officeDocument/2006/relationships/hyperlink" Target="http://en.wikipedia.org/wiki/Public_transport_in_Singapore" TargetMode="External"/><Relationship Id="rId7" Type="http://schemas.openxmlformats.org/officeDocument/2006/relationships/hyperlink" Target="http://en.wikipedia.org/wiki/Lychee" TargetMode="External"/><Relationship Id="rId2" Type="http://schemas.openxmlformats.org/officeDocument/2006/relationships/hyperlink" Target="http://en.wikipedia.org/wiki/Durian" TargetMode="External"/><Relationship Id="rId1" Type="http://schemas.openxmlformats.org/officeDocument/2006/relationships/slideLayout" Target="../slideLayouts/slideLayout2.xml"/><Relationship Id="rId6" Type="http://schemas.openxmlformats.org/officeDocument/2006/relationships/hyperlink" Target="http://en.wikipedia.org/wiki/Longan" TargetMode="External"/><Relationship Id="rId5" Type="http://schemas.openxmlformats.org/officeDocument/2006/relationships/hyperlink" Target="http://en.wikipedia.org/wiki/Jackfruit" TargetMode="External"/><Relationship Id="rId10" Type="http://schemas.openxmlformats.org/officeDocument/2006/relationships/hyperlink" Target="http://en.wikipedia.org/wiki/Rojak" TargetMode="External"/><Relationship Id="rId4" Type="http://schemas.openxmlformats.org/officeDocument/2006/relationships/hyperlink" Target="http://en.wikipedia.org/wiki/Mangosteen" TargetMode="External"/><Relationship Id="rId9" Type="http://schemas.openxmlformats.org/officeDocument/2006/relationships/hyperlink" Target="http://en.wikipedia.org/wiki/Pineapple"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en.wikipedia.org/wiki/Snow_fungus" TargetMode="External"/><Relationship Id="rId13" Type="http://schemas.openxmlformats.org/officeDocument/2006/relationships/hyperlink" Target="http://en.wikipedia.org/wiki/Sago" TargetMode="External"/><Relationship Id="rId18" Type="http://schemas.openxmlformats.org/officeDocument/2006/relationships/hyperlink" Target="http://en.wikipedia.org/wiki/Agar_agar" TargetMode="External"/><Relationship Id="rId26" Type="http://schemas.openxmlformats.org/officeDocument/2006/relationships/hyperlink" Target="http://en.wikipedia.org/wiki/Seed" TargetMode="External"/><Relationship Id="rId3" Type="http://schemas.openxmlformats.org/officeDocument/2006/relationships/hyperlink" Target="http://en.wikipedia.org/wiki/Hawker_centre" TargetMode="External"/><Relationship Id="rId21" Type="http://schemas.openxmlformats.org/officeDocument/2006/relationships/hyperlink" Target="http://en.wikipedia.org/w/index.php?title=Honeydew_sago&amp;action=edit&amp;redlink=1" TargetMode="External"/><Relationship Id="rId7" Type="http://schemas.openxmlformats.org/officeDocument/2006/relationships/hyperlink" Target="http://en.wikipedia.org/wiki/Ginkgo_biloba" TargetMode="External"/><Relationship Id="rId12" Type="http://schemas.openxmlformats.org/officeDocument/2006/relationships/hyperlink" Target="http://en.wikipedia.org/wiki/Coconut_milk" TargetMode="External"/><Relationship Id="rId17" Type="http://schemas.openxmlformats.org/officeDocument/2006/relationships/hyperlink" Target="http://en.wikipedia.org/wiki/Barley" TargetMode="External"/><Relationship Id="rId25" Type="http://schemas.openxmlformats.org/officeDocument/2006/relationships/hyperlink" Target="http://en.wikipedia.org/wiki/Attap" TargetMode="External"/><Relationship Id="rId2" Type="http://schemas.openxmlformats.org/officeDocument/2006/relationships/hyperlink" Target="http://en.wikipedia.org/wiki/Singapore" TargetMode="External"/><Relationship Id="rId16" Type="http://schemas.openxmlformats.org/officeDocument/2006/relationships/hyperlink" Target="http://en.wikipedia.org/wiki/Longan" TargetMode="External"/><Relationship Id="rId20" Type="http://schemas.openxmlformats.org/officeDocument/2006/relationships/hyperlink" Target="http://en.wikipedia.org/wiki/Green_bean_soup" TargetMode="External"/><Relationship Id="rId29" Type="http://schemas.openxmlformats.org/officeDocument/2006/relationships/hyperlink" Target="http://en.wikipedia.org/wiki/Mango_pudding" TargetMode="External"/><Relationship Id="rId1" Type="http://schemas.openxmlformats.org/officeDocument/2006/relationships/slideLayout" Target="../slideLayouts/slideLayout2.xml"/><Relationship Id="rId6" Type="http://schemas.openxmlformats.org/officeDocument/2006/relationships/hyperlink" Target="http://en.wikipedia.org/w/index.php?title=Beancurd_Barley&amp;action=edit&amp;redlink=1" TargetMode="External"/><Relationship Id="rId11" Type="http://schemas.openxmlformats.org/officeDocument/2006/relationships/hyperlink" Target="http://en.wikipedia.org/wiki/Sweet_potato" TargetMode="External"/><Relationship Id="rId24" Type="http://schemas.openxmlformats.org/officeDocument/2006/relationships/hyperlink" Target="http://en.wikipedia.org/wiki/Ice_kacang" TargetMode="External"/><Relationship Id="rId5" Type="http://schemas.openxmlformats.org/officeDocument/2006/relationships/hyperlink" Target="http://en.wikipedia.org/wiki/Almond_jelly" TargetMode="External"/><Relationship Id="rId15" Type="http://schemas.openxmlformats.org/officeDocument/2006/relationships/hyperlink" Target="http://en.wikipedia.org/w/index.php?title=Cheng_tng&amp;action=edit&amp;redlink=1" TargetMode="External"/><Relationship Id="rId23" Type="http://schemas.openxmlformats.org/officeDocument/2006/relationships/hyperlink" Target="http://en.wikipedia.org/wiki/Melon" TargetMode="External"/><Relationship Id="rId28" Type="http://schemas.openxmlformats.org/officeDocument/2006/relationships/hyperlink" Target="http://en.wikipedia.org/wiki/Kueh" TargetMode="External"/><Relationship Id="rId10" Type="http://schemas.openxmlformats.org/officeDocument/2006/relationships/hyperlink" Target="http://en.wikipedia.org/wiki/Yam_(vegetable)" TargetMode="External"/><Relationship Id="rId19" Type="http://schemas.openxmlformats.org/officeDocument/2006/relationships/hyperlink" Target="http://en.wikipedia.org/wiki/Nelumbo" TargetMode="External"/><Relationship Id="rId4" Type="http://schemas.openxmlformats.org/officeDocument/2006/relationships/hyperlink" Target="http://en.wikipedia.org/wiki/Food_court" TargetMode="External"/><Relationship Id="rId9" Type="http://schemas.openxmlformats.org/officeDocument/2006/relationships/hyperlink" Target="http://en.wikipedia.org/wiki/Bubur_cha_cha" TargetMode="External"/><Relationship Id="rId14" Type="http://schemas.openxmlformats.org/officeDocument/2006/relationships/hyperlink" Target="http://en.wikipedia.org/w/index.php?title=Chendol_Ais&amp;action=edit&amp;redlink=1" TargetMode="External"/><Relationship Id="rId22" Type="http://schemas.openxmlformats.org/officeDocument/2006/relationships/hyperlink" Target="http://en.wikipedia.org/wiki/Honeydew_(melon)" TargetMode="External"/><Relationship Id="rId27" Type="http://schemas.openxmlformats.org/officeDocument/2006/relationships/hyperlink" Target="http://en.wikipedia.org/wiki/Palm_sugar"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en.wikipedia.org/wiki/Watermelon" TargetMode="External"/><Relationship Id="rId3" Type="http://schemas.openxmlformats.org/officeDocument/2006/relationships/hyperlink" Target="http://en.wikipedia.org/wiki/Pandanus_amaryllifolius" TargetMode="External"/><Relationship Id="rId7" Type="http://schemas.openxmlformats.org/officeDocument/2006/relationships/hyperlink" Target="http://en.wikipedia.org/w/index.php?title=Watermelon_sago&amp;action=edit&amp;redlink=1" TargetMode="External"/><Relationship Id="rId2" Type="http://schemas.openxmlformats.org/officeDocument/2006/relationships/hyperlink" Target="http://en.wikipedia.org/wiki/Oshiruko" TargetMode="External"/><Relationship Id="rId1" Type="http://schemas.openxmlformats.org/officeDocument/2006/relationships/slideLayout" Target="../slideLayouts/slideLayout2.xml"/><Relationship Id="rId6" Type="http://schemas.openxmlformats.org/officeDocument/2006/relationships/hyperlink" Target="http://en.wikipedia.org/wiki/Douhua" TargetMode="External"/><Relationship Id="rId5" Type="http://schemas.openxmlformats.org/officeDocument/2006/relationships/hyperlink" Target="http://en.wikipedia.org/wiki/Tangyuan_(food)" TargetMode="External"/><Relationship Id="rId4" Type="http://schemas.openxmlformats.org/officeDocument/2006/relationships/hyperlink" Target="http://en.wikipedia.org/wiki/Pineapple_tarts"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en.wikipedia.org/w/index.php?title=Milo_T-Rex&amp;action=edit&amp;redlink=1" TargetMode="External"/><Relationship Id="rId13" Type="http://schemas.openxmlformats.org/officeDocument/2006/relationships/hyperlink" Target="http://en.wikipedia.org/wiki/Teh_tarik" TargetMode="External"/><Relationship Id="rId18" Type="http://schemas.openxmlformats.org/officeDocument/2006/relationships/hyperlink" Target="http://en.wikipedia.org/wiki/Tiger_Beer" TargetMode="External"/><Relationship Id="rId3" Type="http://schemas.openxmlformats.org/officeDocument/2006/relationships/hyperlink" Target="http://en.wikipedia.org/wiki/Bandung_(drink)" TargetMode="External"/><Relationship Id="rId7" Type="http://schemas.openxmlformats.org/officeDocument/2006/relationships/hyperlink" Target="http://en.wikipedia.org/w/index.php?title=Milo_Godzilla&amp;action=edit&amp;redlink=1" TargetMode="External"/><Relationship Id="rId12" Type="http://schemas.openxmlformats.org/officeDocument/2006/relationships/hyperlink" Target="http://en.wikipedia.org/w/index.php?title=Teh_halia_tarik&amp;action=edit&amp;redlink=1" TargetMode="External"/><Relationship Id="rId17" Type="http://schemas.openxmlformats.org/officeDocument/2006/relationships/hyperlink" Target="http://www.the-inncrowd.com/imageslittleindia/images/16Tekka_jpg.gif" TargetMode="External"/><Relationship Id="rId2" Type="http://schemas.openxmlformats.org/officeDocument/2006/relationships/hyperlink" Target="http://en.wikipedia.org/wiki/Chin_chow" TargetMode="External"/><Relationship Id="rId16" Type="http://schemas.openxmlformats.org/officeDocument/2006/relationships/hyperlink" Target="http://en.wikipedia.org/wiki/Carnation_(brand)" TargetMode="External"/><Relationship Id="rId1" Type="http://schemas.openxmlformats.org/officeDocument/2006/relationships/slideLayout" Target="../slideLayouts/slideLayout2.xml"/><Relationship Id="rId6" Type="http://schemas.openxmlformats.org/officeDocument/2006/relationships/hyperlink" Target="http://en.wikipedia.org/w/index.php?title=Milo_Dinosaur&amp;action=edit&amp;redlink=1" TargetMode="External"/><Relationship Id="rId11" Type="http://schemas.openxmlformats.org/officeDocument/2006/relationships/hyperlink" Target="http://en.wikipedia.org/wiki/Sugar_cane" TargetMode="External"/><Relationship Id="rId5" Type="http://schemas.openxmlformats.org/officeDocument/2006/relationships/hyperlink" Target="http://en.wikipedia.org/w/index.php?title=Horlicks_Dinosaur&amp;action=edit&amp;redlink=1" TargetMode="External"/><Relationship Id="rId15" Type="http://schemas.openxmlformats.org/officeDocument/2006/relationships/hyperlink" Target="http://en.wikipedia.org/wiki/Evaporated_milk" TargetMode="External"/><Relationship Id="rId10" Type="http://schemas.openxmlformats.org/officeDocument/2006/relationships/hyperlink" Target="http://en.wikipedia.org/wiki/Soya_bean" TargetMode="External"/><Relationship Id="rId4" Type="http://schemas.openxmlformats.org/officeDocument/2006/relationships/hyperlink" Target="http://en.wikipedia.org/wiki/Bubble_Tea" TargetMode="External"/><Relationship Id="rId9" Type="http://schemas.openxmlformats.org/officeDocument/2006/relationships/hyperlink" Target="http://en.wikipedia.org/wiki/Singapore_Sling" TargetMode="External"/><Relationship Id="rId14" Type="http://schemas.openxmlformats.org/officeDocument/2006/relationships/hyperlink" Target="http://en.wikipedia.org/wiki/Tea"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Carnation_(trademark)" TargetMode="External"/><Relationship Id="rId2" Type="http://schemas.openxmlformats.org/officeDocument/2006/relationships/hyperlink" Target="http://en.wikipedia.org/wiki/Kopi_tia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Teh_halia" TargetMode="External"/><Relationship Id="rId2" Type="http://schemas.openxmlformats.org/officeDocument/2006/relationships/hyperlink" Target="http://en.wikipedia.org/wiki/Teh_tarik" TargetMode="External"/><Relationship Id="rId1" Type="http://schemas.openxmlformats.org/officeDocument/2006/relationships/slideLayout" Target="../slideLayouts/slideLayout2.xml"/><Relationship Id="rId6" Type="http://schemas.openxmlformats.org/officeDocument/2006/relationships/hyperlink" Target="http://en.wikipedia.org/wiki/Hokkien_(dialect)" TargetMode="External"/><Relationship Id="rId5" Type="http://schemas.openxmlformats.org/officeDocument/2006/relationships/hyperlink" Target="http://en.wikipedia.org/wiki/Malay_language" TargetMode="External"/><Relationship Id="rId4" Type="http://schemas.openxmlformats.org/officeDocument/2006/relationships/hyperlink" Target="http://en.wikipedia.org/wiki/Singlish"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Soup" TargetMode="External"/><Relationship Id="rId13" Type="http://schemas.openxmlformats.org/officeDocument/2006/relationships/hyperlink" Target="http://en.wikipedia.org/wiki/Mee_pok" TargetMode="External"/><Relationship Id="rId18" Type="http://schemas.openxmlformats.org/officeDocument/2006/relationships/hyperlink" Target="http://en.wikipedia.org/wiki/Soy_sauce" TargetMode="External"/><Relationship Id="rId26" Type="http://schemas.openxmlformats.org/officeDocument/2006/relationships/hyperlink" Target="http://en.wikipedia.org/wiki/Chee_cheong_fun" TargetMode="External"/><Relationship Id="rId3" Type="http://schemas.openxmlformats.org/officeDocument/2006/relationships/hyperlink" Target="http://en.wikipedia.org/wiki/Chinese_cuisine" TargetMode="External"/><Relationship Id="rId21" Type="http://schemas.openxmlformats.org/officeDocument/2006/relationships/hyperlink" Target="http://en.wikipedia.org/wiki/Rice" TargetMode="External"/><Relationship Id="rId7" Type="http://schemas.openxmlformats.org/officeDocument/2006/relationships/hyperlink" Target="http://en.wikipedia.org/wiki/Rib" TargetMode="External"/><Relationship Id="rId12" Type="http://schemas.openxmlformats.org/officeDocument/2006/relationships/hyperlink" Target="http://en.wikipedia.org/wiki/Bak_chor_mee" TargetMode="External"/><Relationship Id="rId17" Type="http://schemas.openxmlformats.org/officeDocument/2006/relationships/hyperlink" Target="http://en.wikipedia.org/wiki/Chai_tow_kway" TargetMode="External"/><Relationship Id="rId25" Type="http://schemas.openxmlformats.org/officeDocument/2006/relationships/hyperlink" Target="http://en.wikipedia.org/wiki/Cantonese_cuisine" TargetMode="External"/><Relationship Id="rId2" Type="http://schemas.openxmlformats.org/officeDocument/2006/relationships/hyperlink" Target="http://en.wikipedia.org/wiki/China" TargetMode="External"/><Relationship Id="rId16" Type="http://schemas.openxmlformats.org/officeDocument/2006/relationships/hyperlink" Target="http://en.wikipedia.org/wiki/Ikan_bilis" TargetMode="External"/><Relationship Id="rId20" Type="http://schemas.openxmlformats.org/officeDocument/2006/relationships/hyperlink" Target="http://en.wikipedia.org/wiki/Char_kway_teow" TargetMode="External"/><Relationship Id="rId1" Type="http://schemas.openxmlformats.org/officeDocument/2006/relationships/slideLayout" Target="../slideLayouts/slideLayout2.xml"/><Relationship Id="rId6" Type="http://schemas.openxmlformats.org/officeDocument/2006/relationships/hyperlink" Target="http://en.wikipedia.org/wiki/Pinyin" TargetMode="External"/><Relationship Id="rId11" Type="http://schemas.openxmlformats.org/officeDocument/2006/relationships/hyperlink" Target="http://en.wikipedia.org/wiki/Zongzi" TargetMode="External"/><Relationship Id="rId24" Type="http://schemas.openxmlformats.org/officeDocument/2006/relationships/hyperlink" Target="http://en.wikipedia.org/w/index.php?title=Char_siew_noodles&amp;action=edit&amp;redlink=1" TargetMode="External"/><Relationship Id="rId5" Type="http://schemas.openxmlformats.org/officeDocument/2006/relationships/hyperlink" Target="http://en.wikipedia.org/wiki/Simplified_Chinese" TargetMode="External"/><Relationship Id="rId15" Type="http://schemas.openxmlformats.org/officeDocument/2006/relationships/hyperlink" Target="http://en.wikipedia.org/wiki/Ban_mian" TargetMode="External"/><Relationship Id="rId23" Type="http://schemas.openxmlformats.org/officeDocument/2006/relationships/hyperlink" Target="http://en.wikipedia.org/wiki/Char_siew_rice" TargetMode="External"/><Relationship Id="rId10" Type="http://schemas.openxmlformats.org/officeDocument/2006/relationships/hyperlink" Target="http://en.wikipedia.org/wiki/Spice" TargetMode="External"/><Relationship Id="rId19" Type="http://schemas.openxmlformats.org/officeDocument/2006/relationships/hyperlink" Target="http://en.wikipedia.org/wiki/Chili_pepper" TargetMode="External"/><Relationship Id="rId4" Type="http://schemas.openxmlformats.org/officeDocument/2006/relationships/hyperlink" Target="http://en.wikipedia.org/wiki/Bak_kut_teh" TargetMode="External"/><Relationship Id="rId9" Type="http://schemas.openxmlformats.org/officeDocument/2006/relationships/hyperlink" Target="http://en.wikipedia.org/wiki/Herb" TargetMode="External"/><Relationship Id="rId14" Type="http://schemas.openxmlformats.org/officeDocument/2006/relationships/hyperlink" Target="http://en.wikipedia.org/w/index.php?title=Fishball_noodles&amp;action=edit&amp;redlink=1" TargetMode="External"/><Relationship Id="rId22" Type="http://schemas.openxmlformats.org/officeDocument/2006/relationships/hyperlink" Target="http://en.wikipedia.org/wiki/Flour"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Chwee_kway" TargetMode="External"/><Relationship Id="rId13" Type="http://schemas.openxmlformats.org/officeDocument/2006/relationships/hyperlink" Target="http://en.wikipedia.org/wiki/Egg_(food)" TargetMode="External"/><Relationship Id="rId18" Type="http://schemas.openxmlformats.org/officeDocument/2006/relationships/hyperlink" Target="http://en.wikipedia.org/wiki/Teochew" TargetMode="External"/><Relationship Id="rId3" Type="http://schemas.openxmlformats.org/officeDocument/2006/relationships/hyperlink" Target="http://en.wikipedia.org/wiki/Congee" TargetMode="External"/><Relationship Id="rId21" Type="http://schemas.openxmlformats.org/officeDocument/2006/relationships/hyperlink" Target="http://en.wikipedia.org/w/index.php?title=Fish_head_bee_hoon&amp;action=edit&amp;redlink=1" TargetMode="External"/><Relationship Id="rId7" Type="http://schemas.openxmlformats.org/officeDocument/2006/relationships/hyperlink" Target="http://en.wikipedia.org/wiki/Century_egg" TargetMode="External"/><Relationship Id="rId12" Type="http://schemas.openxmlformats.org/officeDocument/2006/relationships/hyperlink" Target="http://en.wikipedia.org/w/index.php?title=Duck_rice&amp;action=edit&amp;redlink=1" TargetMode="External"/><Relationship Id="rId17" Type="http://schemas.openxmlformats.org/officeDocument/2006/relationships/hyperlink" Target="http://en.wikipedia.org/w/index.php?title=Fishball_noodles&amp;action=edit&amp;redlink=1" TargetMode="External"/><Relationship Id="rId2" Type="http://schemas.openxmlformats.org/officeDocument/2006/relationships/hyperlink" Target="http://en.wikipedia.org/wiki/Chok" TargetMode="External"/><Relationship Id="rId16" Type="http://schemas.openxmlformats.org/officeDocument/2006/relationships/hyperlink" Target="http://en.wikipedia.org/w/index.php?title=Egg_Tarts&amp;action=edit&amp;redlink=1" TargetMode="External"/><Relationship Id="rId20" Type="http://schemas.openxmlformats.org/officeDocument/2006/relationships/hyperlink" Target="http://en.wikipedia.org/wiki/Mee_pok" TargetMode="External"/><Relationship Id="rId1" Type="http://schemas.openxmlformats.org/officeDocument/2006/relationships/slideLayout" Target="../slideLayouts/slideLayout2.xml"/><Relationship Id="rId6" Type="http://schemas.openxmlformats.org/officeDocument/2006/relationships/hyperlink" Target="http://en.wikipedia.org/wiki/Ikan_bilis" TargetMode="External"/><Relationship Id="rId11" Type="http://schemas.openxmlformats.org/officeDocument/2006/relationships/hyperlink" Target="http://en.wikipedia.org/w/index.php?title=Drunken_Prawn&amp;action=edit&amp;redlink=1" TargetMode="External"/><Relationship Id="rId24" Type="http://schemas.openxmlformats.org/officeDocument/2006/relationships/hyperlink" Target="http://en.wikipedia.org/wiki/Fried_rice" TargetMode="External"/><Relationship Id="rId5" Type="http://schemas.openxmlformats.org/officeDocument/2006/relationships/hyperlink" Target="http://en.wikipedia.org/wiki/Pork" TargetMode="External"/><Relationship Id="rId15" Type="http://schemas.openxmlformats.org/officeDocument/2006/relationships/hyperlink" Target="http://en.wikipedia.org/wiki/Hainanese_chicken_rice" TargetMode="External"/><Relationship Id="rId23" Type="http://schemas.openxmlformats.org/officeDocument/2006/relationships/hyperlink" Target="http://en.wikipedia.org/wiki/Rice_vermicelli" TargetMode="External"/><Relationship Id="rId10" Type="http://schemas.openxmlformats.org/officeDocument/2006/relationships/hyperlink" Target="http://en.wikipedia.org/wiki/Curry_chicken_noodles" TargetMode="External"/><Relationship Id="rId19" Type="http://schemas.openxmlformats.org/officeDocument/2006/relationships/hyperlink" Target="http://en.wikipedia.org/wiki/Bak_chor_mee" TargetMode="External"/><Relationship Id="rId4" Type="http://schemas.openxmlformats.org/officeDocument/2006/relationships/hyperlink" Target="http://en.wikipedia.org/wiki/Chicken" TargetMode="External"/><Relationship Id="rId9" Type="http://schemas.openxmlformats.org/officeDocument/2006/relationships/hyperlink" Target="http://en.wikipedia.org/wiki/Claypot_chicken_rice" TargetMode="External"/><Relationship Id="rId14" Type="http://schemas.openxmlformats.org/officeDocument/2006/relationships/hyperlink" Target="http://en.wikipedia.org/w/index.php?title=Teochew_Boneless_Duck_rice&amp;action=edit&amp;redlink=1" TargetMode="External"/><Relationship Id="rId22" Type="http://schemas.openxmlformats.org/officeDocument/2006/relationships/hyperlink" Target="http://en.wikipedia.org/wiki/Noodle_soup"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Cuttlefish" TargetMode="External"/><Relationship Id="rId13" Type="http://schemas.openxmlformats.org/officeDocument/2006/relationships/hyperlink" Target="http://en.wikipedia.org/w/index.php?title=Kuay_chap&amp;action=edit&amp;redlink=1" TargetMode="External"/><Relationship Id="rId3" Type="http://schemas.openxmlformats.org/officeDocument/2006/relationships/hyperlink" Target="http://en.wikipedia.org/wiki/Chili_pepper" TargetMode="External"/><Relationship Id="rId7" Type="http://schemas.openxmlformats.org/officeDocument/2006/relationships/hyperlink" Target="http://en.wikipedia.org/wiki/Rice_vermicelli" TargetMode="External"/><Relationship Id="rId12" Type="http://schemas.openxmlformats.org/officeDocument/2006/relationships/hyperlink" Target="http://en.wikipedia.org/wiki/Kaya" TargetMode="External"/><Relationship Id="rId2" Type="http://schemas.openxmlformats.org/officeDocument/2006/relationships/hyperlink" Target="http://en.wikipedia.org/wiki/Hainanese_chicken_rice" TargetMode="External"/><Relationship Id="rId16" Type="http://schemas.openxmlformats.org/officeDocument/2006/relationships/hyperlink" Target="http://en.wikipedia.org/w/index.php?title=Fishball_noodles&amp;action=edit&amp;redlink=1" TargetMode="External"/><Relationship Id="rId1" Type="http://schemas.openxmlformats.org/officeDocument/2006/relationships/slideLayout" Target="../slideLayouts/slideLayout2.xml"/><Relationship Id="rId6" Type="http://schemas.openxmlformats.org/officeDocument/2006/relationships/hyperlink" Target="http://en.wikipedia.org/wiki/Hokkien_mee" TargetMode="External"/><Relationship Id="rId11" Type="http://schemas.openxmlformats.org/officeDocument/2006/relationships/hyperlink" Target="http://en.wikipedia.org/wiki/Kaya_toast" TargetMode="External"/><Relationship Id="rId5" Type="http://schemas.openxmlformats.org/officeDocument/2006/relationships/hyperlink" Target="http://en.wikipedia.org/w/index.php?title=Har_Cheong_Gai&amp;action=edit&amp;redlink=1" TargetMode="External"/><Relationship Id="rId15" Type="http://schemas.openxmlformats.org/officeDocument/2006/relationships/hyperlink" Target="http://en.wikipedia.org/w/index.php?title=Mee_Sua&amp;action=edit&amp;redlink=1" TargetMode="External"/><Relationship Id="rId10" Type="http://schemas.openxmlformats.org/officeDocument/2006/relationships/hyperlink" Target="http://en.wikipedia.org/w/index.php?title=Hum_chim_peng&amp;action=edit&amp;redlink=1" TargetMode="External"/><Relationship Id="rId4" Type="http://schemas.openxmlformats.org/officeDocument/2006/relationships/hyperlink" Target="http://en.wikipedia.org/wiki/Hae_mee" TargetMode="External"/><Relationship Id="rId9" Type="http://schemas.openxmlformats.org/officeDocument/2006/relationships/hyperlink" Target="http://en.wikipedia.org/wiki/Shahe_fen" TargetMode="External"/><Relationship Id="rId14" Type="http://schemas.openxmlformats.org/officeDocument/2006/relationships/hyperlink" Target="http://en.wikipedia.org/wiki/Lor_mee"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en.wikipedia.org/wiki/Popiah" TargetMode="External"/><Relationship Id="rId13" Type="http://schemas.openxmlformats.org/officeDocument/2006/relationships/hyperlink" Target="http://en.wikipedia.org/w/index.php?title=Teochew_Fish_Porridge&amp;action=edit&amp;redlink=1" TargetMode="External"/><Relationship Id="rId18" Type="http://schemas.openxmlformats.org/officeDocument/2006/relationships/hyperlink" Target="http://en.wikipedia.org/wiki/Pork" TargetMode="External"/><Relationship Id="rId3" Type="http://schemas.openxmlformats.org/officeDocument/2006/relationships/hyperlink" Target="http://en.wikipedia.org/wiki/Ngo_hiang" TargetMode="External"/><Relationship Id="rId21" Type="http://schemas.openxmlformats.org/officeDocument/2006/relationships/hyperlink" Target="http://en.wikipedia.org/wiki/Ikan_bilis" TargetMode="External"/><Relationship Id="rId7" Type="http://schemas.openxmlformats.org/officeDocument/2006/relationships/hyperlink" Target="http://en.wikipedia.org/wiki/Pig's_organ_soup" TargetMode="External"/><Relationship Id="rId12" Type="http://schemas.openxmlformats.org/officeDocument/2006/relationships/hyperlink" Target="http://en.wikipedia.org/w/index.php?title=Soon_kway&amp;action=edit&amp;redlink=1" TargetMode="External"/><Relationship Id="rId17" Type="http://schemas.openxmlformats.org/officeDocument/2006/relationships/hyperlink" Target="http://en.wikipedia.org/wiki/Chicken_(food)" TargetMode="External"/><Relationship Id="rId25" Type="http://schemas.openxmlformats.org/officeDocument/2006/relationships/hyperlink" Target="http://en.wikipedia.org/wiki/Chiuchow" TargetMode="External"/><Relationship Id="rId2" Type="http://schemas.openxmlformats.org/officeDocument/2006/relationships/hyperlink" Target="http://en.wikipedia.org/w/index.php?title=Ming_Jiang_Kueh&amp;action=edit&amp;redlink=1" TargetMode="External"/><Relationship Id="rId16" Type="http://schemas.openxmlformats.org/officeDocument/2006/relationships/hyperlink" Target="http://en.wikipedia.org/wiki/Wanton_mee" TargetMode="External"/><Relationship Id="rId20" Type="http://schemas.openxmlformats.org/officeDocument/2006/relationships/hyperlink" Target="http://en.wikipedia.org/wiki/Yong_tao_foo" TargetMode="External"/><Relationship Id="rId1" Type="http://schemas.openxmlformats.org/officeDocument/2006/relationships/slideLayout" Target="../slideLayouts/slideLayout2.xml"/><Relationship Id="rId6" Type="http://schemas.openxmlformats.org/officeDocument/2006/relationships/hyperlink" Target="http://en.wikipedia.org/wiki/Baozi" TargetMode="External"/><Relationship Id="rId11" Type="http://schemas.openxmlformats.org/officeDocument/2006/relationships/hyperlink" Target="http://en.wikipedia.org/wiki/Rojak#Fruit_rojak" TargetMode="External"/><Relationship Id="rId24" Type="http://schemas.openxmlformats.org/officeDocument/2006/relationships/hyperlink" Target="http://en.wikipedia.org/wiki/Chinese_New_Year" TargetMode="External"/><Relationship Id="rId5" Type="http://schemas.openxmlformats.org/officeDocument/2006/relationships/hyperlink" Target="http://en.wikipedia.org/wiki/Pau" TargetMode="External"/><Relationship Id="rId15" Type="http://schemas.openxmlformats.org/officeDocument/2006/relationships/hyperlink" Target="http://en.wikipedia.org/wiki/Rice_vermicelli" TargetMode="External"/><Relationship Id="rId23" Type="http://schemas.openxmlformats.org/officeDocument/2006/relationships/hyperlink" Target="http://en.wikipedia.org/wiki/Yusheng" TargetMode="External"/><Relationship Id="rId10" Type="http://schemas.openxmlformats.org/officeDocument/2006/relationships/hyperlink" Target="http://en.wikipedia.org/wiki/Crepe" TargetMode="External"/><Relationship Id="rId19" Type="http://schemas.openxmlformats.org/officeDocument/2006/relationships/hyperlink" Target="http://en.wikipedia.org/wiki/Prawn" TargetMode="External"/><Relationship Id="rId4" Type="http://schemas.openxmlformats.org/officeDocument/2006/relationships/hyperlink" Target="http://en.wikipedia.org/wiki/Oyster_omelette" TargetMode="External"/><Relationship Id="rId9" Type="http://schemas.openxmlformats.org/officeDocument/2006/relationships/hyperlink" Target="http://en.wikipedia.org/wiki/Spring_roll" TargetMode="External"/><Relationship Id="rId14" Type="http://schemas.openxmlformats.org/officeDocument/2006/relationships/hyperlink" Target="http://en.wikipedia.org/w/index.php?title=Vegetarian_bee_hoon&amp;action=edit&amp;redlink=1" TargetMode="External"/><Relationship Id="rId22" Type="http://schemas.openxmlformats.org/officeDocument/2006/relationships/hyperlink" Target="http://en.wikipedia.org/wiki/Youtiao"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en.wikipedia.org/w/index.php?title=Ayam_percik&amp;action=edit&amp;redlink=1" TargetMode="External"/><Relationship Id="rId13" Type="http://schemas.openxmlformats.org/officeDocument/2006/relationships/hyperlink" Target="http://en.wikipedia.org/wiki/Belacan" TargetMode="External"/><Relationship Id="rId18" Type="http://schemas.openxmlformats.org/officeDocument/2006/relationships/hyperlink" Target="http://en.wikipedia.org/w/index.php?title=Gulai_Daun_Ubi&amp;action=edit&amp;redlink=1" TargetMode="External"/><Relationship Id="rId3" Type="http://schemas.openxmlformats.org/officeDocument/2006/relationships/hyperlink" Target="http://en.wikipedia.org/wiki/Agar_agar" TargetMode="External"/><Relationship Id="rId7" Type="http://schemas.openxmlformats.org/officeDocument/2006/relationships/hyperlink" Target="http://en.wikipedia.org/w/index.php?title=Ayam_bakar&amp;action=edit&amp;redlink=1" TargetMode="External"/><Relationship Id="rId12" Type="http://schemas.openxmlformats.org/officeDocument/2006/relationships/hyperlink" Target="http://en.wikipedia.org/w/index.php?title=Begedil&amp;action=edit&amp;redlink=1" TargetMode="External"/><Relationship Id="rId17" Type="http://schemas.openxmlformats.org/officeDocument/2006/relationships/hyperlink" Target="http://en.wikipedia.org/wiki/Goreng_pisang" TargetMode="External"/><Relationship Id="rId2" Type="http://schemas.openxmlformats.org/officeDocument/2006/relationships/hyperlink" Target="http://en.wikipedia.org/wiki/Acar" TargetMode="External"/><Relationship Id="rId16" Type="http://schemas.openxmlformats.org/officeDocument/2006/relationships/hyperlink" Target="http://en.wikipedia.org/w/index.php?title=Gado-Gado&amp;action=edit&amp;redlink=1" TargetMode="External"/><Relationship Id="rId1" Type="http://schemas.openxmlformats.org/officeDocument/2006/relationships/slideLayout" Target="../slideLayouts/slideLayout2.xml"/><Relationship Id="rId6" Type="http://schemas.openxmlformats.org/officeDocument/2006/relationships/hyperlink" Target="http://en.wikipedia.org/wiki/Ayam_goreng" TargetMode="External"/><Relationship Id="rId11" Type="http://schemas.openxmlformats.org/officeDocument/2006/relationships/hyperlink" Target="http://en.wikipedia.org/wiki/Bakso" TargetMode="External"/><Relationship Id="rId5" Type="http://schemas.openxmlformats.org/officeDocument/2006/relationships/hyperlink" Target="http://en.wikipedia.org/wiki/Seaweed" TargetMode="External"/><Relationship Id="rId15" Type="http://schemas.openxmlformats.org/officeDocument/2006/relationships/hyperlink" Target="http://en.wikipedia.org/w/index.php?title=Dendeng_Paru&amp;action=edit&amp;redlink=1" TargetMode="External"/><Relationship Id="rId10" Type="http://schemas.openxmlformats.org/officeDocument/2006/relationships/hyperlink" Target="http://en.wikipedia.org/w/index.php?title=Assam_Pedas&amp;action=edit&amp;redlink=1" TargetMode="External"/><Relationship Id="rId4" Type="http://schemas.openxmlformats.org/officeDocument/2006/relationships/hyperlink" Target="http://en.wikipedia.org/wiki/Agar" TargetMode="External"/><Relationship Id="rId9" Type="http://schemas.openxmlformats.org/officeDocument/2006/relationships/hyperlink" Target="http://en.wikipedia.org/w/index.php?title=Ayam_penyet&amp;action=edit&amp;redlink=1" TargetMode="External"/><Relationship Id="rId14" Type="http://schemas.openxmlformats.org/officeDocument/2006/relationships/hyperlink" Target="http://en.wikipedia.org/wiki/Curry_puff"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ndex.php?title=Mee_soto&amp;action=edit&amp;redlink=1" TargetMode="External"/><Relationship Id="rId13" Type="http://schemas.openxmlformats.org/officeDocument/2006/relationships/hyperlink" Target="http://en.wikipedia.org/wiki/Anchovies" TargetMode="External"/><Relationship Id="rId18" Type="http://schemas.openxmlformats.org/officeDocument/2006/relationships/hyperlink" Target="http://en.wikipedia.org/wiki/Rendang" TargetMode="External"/><Relationship Id="rId3" Type="http://schemas.openxmlformats.org/officeDocument/2006/relationships/hyperlink" Target="http://en.wikipedia.org/wiki/Ketupat" TargetMode="External"/><Relationship Id="rId21" Type="http://schemas.openxmlformats.org/officeDocument/2006/relationships/hyperlink" Target="http://en.wikipedia.org/wiki/Sambal" TargetMode="External"/><Relationship Id="rId7" Type="http://schemas.openxmlformats.org/officeDocument/2006/relationships/hyperlink" Target="http://en.wikipedia.org/wiki/Mee_siam" TargetMode="External"/><Relationship Id="rId12" Type="http://schemas.openxmlformats.org/officeDocument/2006/relationships/hyperlink" Target="http://en.wikipedia.org/wiki/Omelette" TargetMode="External"/><Relationship Id="rId17" Type="http://schemas.openxmlformats.org/officeDocument/2006/relationships/hyperlink" Target="http://en.wikipedia.org/wiki/Oxtail_soup" TargetMode="External"/><Relationship Id="rId2" Type="http://schemas.openxmlformats.org/officeDocument/2006/relationships/hyperlink" Target="http://en.wikipedia.org/wiki/Keropok" TargetMode="External"/><Relationship Id="rId16" Type="http://schemas.openxmlformats.org/officeDocument/2006/relationships/hyperlink" Target="http://en.wikipedia.org/wiki/Otak-otak" TargetMode="External"/><Relationship Id="rId20" Type="http://schemas.openxmlformats.org/officeDocument/2006/relationships/hyperlink" Target="http://en.wikipedia.org/w/index.php?title=Roti_Jala&amp;action=edit&amp;redlink=1" TargetMode="External"/><Relationship Id="rId1" Type="http://schemas.openxmlformats.org/officeDocument/2006/relationships/slideLayout" Target="../slideLayouts/slideLayout2.xml"/><Relationship Id="rId6" Type="http://schemas.openxmlformats.org/officeDocument/2006/relationships/hyperlink" Target="http://en.wikipedia.org/wiki/Mee_rebus" TargetMode="External"/><Relationship Id="rId11" Type="http://schemas.openxmlformats.org/officeDocument/2006/relationships/hyperlink" Target="http://en.wikipedia.org/wiki/Nasi_lemak" TargetMode="External"/><Relationship Id="rId24" Type="http://schemas.openxmlformats.org/officeDocument/2006/relationships/hyperlink" Target="http://en.wikipedia.org/w/index.php?title=Begedil&amp;action=edit&amp;redlink=1" TargetMode="External"/><Relationship Id="rId5" Type="http://schemas.openxmlformats.org/officeDocument/2006/relationships/hyperlink" Target="http://en.wikipedia.org/wiki/Lontong" TargetMode="External"/><Relationship Id="rId15" Type="http://schemas.openxmlformats.org/officeDocument/2006/relationships/hyperlink" Target="http://en.wikipedia.org/wiki/Nasi_kuning" TargetMode="External"/><Relationship Id="rId23" Type="http://schemas.openxmlformats.org/officeDocument/2006/relationships/hyperlink" Target="http://en.wikipedia.org/wiki/Soto_ayam" TargetMode="External"/><Relationship Id="rId10" Type="http://schemas.openxmlformats.org/officeDocument/2006/relationships/hyperlink" Target="http://en.wikipedia.org/wiki/Nasi_Goreng" TargetMode="External"/><Relationship Id="rId19" Type="http://schemas.openxmlformats.org/officeDocument/2006/relationships/hyperlink" Target="http://en.wikipedia.org/wiki/Roti_john" TargetMode="External"/><Relationship Id="rId4" Type="http://schemas.openxmlformats.org/officeDocument/2006/relationships/hyperlink" Target="http://en.wikipedia.org/w/index.php?title=Lemak_Siput&amp;action=edit&amp;redlink=1" TargetMode="External"/><Relationship Id="rId9" Type="http://schemas.openxmlformats.org/officeDocument/2006/relationships/hyperlink" Target="http://en.wikipedia.org/w/index.php?title=Nasi_ayam_penyet&amp;action=edit&amp;redlink=1" TargetMode="External"/><Relationship Id="rId14" Type="http://schemas.openxmlformats.org/officeDocument/2006/relationships/hyperlink" Target="http://en.wikipedia.org/w/index.php?title=Nasi_padang&amp;action=edit&amp;redlink=1" TargetMode="External"/><Relationship Id="rId22" Type="http://schemas.openxmlformats.org/officeDocument/2006/relationships/hyperlink" Target="http://en.wikipedia.org/wiki/Satay"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en.wikipedia.org/wiki/Sri_Lankan_hoppers" TargetMode="External"/><Relationship Id="rId3" Type="http://schemas.openxmlformats.org/officeDocument/2006/relationships/hyperlink" Target="http://en.wikipedia.org/wiki/Achar" TargetMode="External"/><Relationship Id="rId7" Type="http://schemas.openxmlformats.org/officeDocument/2006/relationships/hyperlink" Target="http://en.wikipedia.org/wiki/Putu_Mayam" TargetMode="External"/><Relationship Id="rId2" Type="http://schemas.openxmlformats.org/officeDocument/2006/relationships/hyperlink" Target="http://en.wikipedia.org/wiki/Papadum" TargetMode="External"/><Relationship Id="rId1" Type="http://schemas.openxmlformats.org/officeDocument/2006/relationships/slideLayout" Target="../slideLayouts/slideLayout2.xml"/><Relationship Id="rId6" Type="http://schemas.openxmlformats.org/officeDocument/2006/relationships/hyperlink" Target="http://en.wikipedia.org/wiki/Curry" TargetMode="External"/><Relationship Id="rId11" Type="http://schemas.openxmlformats.org/officeDocument/2006/relationships/hyperlink" Target="http://en.wikipedia.org/wiki/Thosai" TargetMode="External"/><Relationship Id="rId5" Type="http://schemas.openxmlformats.org/officeDocument/2006/relationships/hyperlink" Target="http://en.wikipedia.org/wiki/Appam" TargetMode="External"/><Relationship Id="rId10" Type="http://schemas.openxmlformats.org/officeDocument/2006/relationships/hyperlink" Target="http://en.wikipedia.org/wiki/Roti_prata" TargetMode="External"/><Relationship Id="rId4" Type="http://schemas.openxmlformats.org/officeDocument/2006/relationships/hyperlink" Target="http://en.wikipedia.org/wiki/Muruku" TargetMode="External"/><Relationship Id="rId9" Type="http://schemas.openxmlformats.org/officeDocument/2006/relationships/hyperlink" Target="http://en.wikipedia.org/wiki/Murtabak"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en.wikipedia.org/wiki/Naan" TargetMode="External"/><Relationship Id="rId13" Type="http://schemas.openxmlformats.org/officeDocument/2006/relationships/hyperlink" Target="http://en.wikipedia.org/wiki/Paratha" TargetMode="External"/><Relationship Id="rId18" Type="http://schemas.openxmlformats.org/officeDocument/2006/relationships/hyperlink" Target="http://en.wikipedia.org/wiki/Ice_cream" TargetMode="External"/><Relationship Id="rId3" Type="http://schemas.openxmlformats.org/officeDocument/2006/relationships/hyperlink" Target="http://en.wikipedia.org/wiki/Pappadom" TargetMode="External"/><Relationship Id="rId7" Type="http://schemas.openxmlformats.org/officeDocument/2006/relationships/hyperlink" Target="http://en.wikipedia.org/wiki/Biryani" TargetMode="External"/><Relationship Id="rId12" Type="http://schemas.openxmlformats.org/officeDocument/2006/relationships/hyperlink" Target="http://en.wikipedia.org/wiki/Roti_prata" TargetMode="External"/><Relationship Id="rId17" Type="http://schemas.openxmlformats.org/officeDocument/2006/relationships/hyperlink" Target="http://en.wikipedia.org/wiki/Durian" TargetMode="External"/><Relationship Id="rId2" Type="http://schemas.openxmlformats.org/officeDocument/2006/relationships/hyperlink" Target="http://en.wikipedia.org/wiki/Vadai" TargetMode="External"/><Relationship Id="rId16" Type="http://schemas.openxmlformats.org/officeDocument/2006/relationships/hyperlink" Target="http://en.wikipedia.org/wiki/Chocolate" TargetMode="External"/><Relationship Id="rId1" Type="http://schemas.openxmlformats.org/officeDocument/2006/relationships/slideLayout" Target="../slideLayouts/slideLayout2.xml"/><Relationship Id="rId6" Type="http://schemas.openxmlformats.org/officeDocument/2006/relationships/hyperlink" Target="http://en.wikipedia.org/w/index.php?title=Soup_Tulang&amp;action=edit&amp;redlink=1" TargetMode="External"/><Relationship Id="rId11" Type="http://schemas.openxmlformats.org/officeDocument/2006/relationships/hyperlink" Target="http://en.wikipedia.org/wiki/Butter_Chicken" TargetMode="External"/><Relationship Id="rId5" Type="http://schemas.openxmlformats.org/officeDocument/2006/relationships/hyperlink" Target="http://en.wikipedia.org/w/index.php?title=Soup_Kambing&amp;action=edit&amp;redlink=1" TargetMode="External"/><Relationship Id="rId15" Type="http://schemas.openxmlformats.org/officeDocument/2006/relationships/hyperlink" Target="http://en.wikipedia.org/wiki/Cheese" TargetMode="External"/><Relationship Id="rId10" Type="http://schemas.openxmlformats.org/officeDocument/2006/relationships/hyperlink" Target="http://en.wikipedia.org/wiki/Tandoori" TargetMode="External"/><Relationship Id="rId4" Type="http://schemas.openxmlformats.org/officeDocument/2006/relationships/hyperlink" Target="http://en.wikipedia.org/wiki/Rojak#Mamak_rojak.2C_or_Indian_rojak_.28Pasembor.29" TargetMode="External"/><Relationship Id="rId9" Type="http://schemas.openxmlformats.org/officeDocument/2006/relationships/hyperlink" Target="http://en.wikipedia.org/wiki/Chapati" TargetMode="External"/><Relationship Id="rId14" Type="http://schemas.openxmlformats.org/officeDocument/2006/relationships/hyperlink" Target="http://en.wikipedia.org/wiki/Egg_(foo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 name="Rectangle 4"/>
          <p:cNvSpPr/>
          <p:nvPr/>
        </p:nvSpPr>
        <p:spPr>
          <a:xfrm>
            <a:off x="1907704" y="2996952"/>
            <a:ext cx="5647330"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Singapore Food</a:t>
            </a:r>
            <a:endParaRPr lang="en-SG"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Cross-cultural Cuisine</a:t>
            </a:r>
            <a:endParaRPr lang="en-SG" dirty="0"/>
          </a:p>
        </p:txBody>
      </p:sp>
      <p:sp>
        <p:nvSpPr>
          <p:cNvPr id="3" name="Content Placeholder 2"/>
          <p:cNvSpPr>
            <a:spLocks noGrp="1"/>
          </p:cNvSpPr>
          <p:nvPr>
            <p:ph idx="1"/>
          </p:nvPr>
        </p:nvSpPr>
        <p:spPr/>
        <p:txBody>
          <a:bodyPr>
            <a:normAutofit fontScale="70000" lnSpcReduction="20000"/>
          </a:bodyPr>
          <a:lstStyle/>
          <a:p>
            <a:r>
              <a:rPr lang="en-SG" b="1" dirty="0" smtClean="0"/>
              <a:t>Cross-cultural</a:t>
            </a:r>
          </a:p>
          <a:p>
            <a:r>
              <a:rPr lang="en-SG" dirty="0" smtClean="0"/>
              <a:t>A number of dishes, listed below, can be considered as truly hybrid or multi-ethnic food.</a:t>
            </a:r>
          </a:p>
          <a:p>
            <a:r>
              <a:rPr lang="en-SG" dirty="0" err="1" smtClean="0">
                <a:hlinkClick r:id="rId2"/>
              </a:rPr>
              <a:t>Laksa</a:t>
            </a:r>
            <a:r>
              <a:rPr lang="en-SG" dirty="0" smtClean="0"/>
              <a:t>, rice noodles in a coconut curry gravy with shrimp, egg and chicken. </a:t>
            </a:r>
            <a:r>
              <a:rPr lang="en-SG" dirty="0" err="1" smtClean="0"/>
              <a:t>Peranakan</a:t>
            </a:r>
            <a:r>
              <a:rPr lang="en-SG" dirty="0" smtClean="0"/>
              <a:t> in origin. A specifically Singaporean variant (as opposed to shared by Malaysian and Singaporean cuisine) is </a:t>
            </a:r>
            <a:r>
              <a:rPr lang="en-SG" dirty="0" err="1" smtClean="0">
                <a:hlinkClick r:id="rId3" tooltip="Laksa"/>
              </a:rPr>
              <a:t>Katong</a:t>
            </a:r>
            <a:r>
              <a:rPr lang="en-SG" dirty="0" smtClean="0">
                <a:hlinkClick r:id="rId3" tooltip="Laksa"/>
              </a:rPr>
              <a:t> </a:t>
            </a:r>
            <a:r>
              <a:rPr lang="en-SG" dirty="0" err="1" smtClean="0">
                <a:hlinkClick r:id="rId3" tooltip="Laksa"/>
              </a:rPr>
              <a:t>laksa</a:t>
            </a:r>
            <a:r>
              <a:rPr lang="en-SG" dirty="0" smtClean="0"/>
              <a:t>. Raw or lightly blanched cockles are also usually added to the dish.</a:t>
            </a:r>
          </a:p>
          <a:p>
            <a:r>
              <a:rPr lang="en-SG" dirty="0" smtClean="0">
                <a:hlinkClick r:id="rId4"/>
              </a:rPr>
              <a:t>Fish head curry</a:t>
            </a:r>
            <a:r>
              <a:rPr lang="en-SG" dirty="0" smtClean="0"/>
              <a:t>, a dish created by Singapore's </a:t>
            </a:r>
            <a:r>
              <a:rPr lang="en-SG" dirty="0" err="1" smtClean="0"/>
              <a:t>Malayalee</a:t>
            </a:r>
            <a:r>
              <a:rPr lang="en-SG" dirty="0" smtClean="0"/>
              <a:t> (an Indian ethnic group from Kerala) community with some Chinese and Malay influences. The </a:t>
            </a:r>
            <a:r>
              <a:rPr lang="en-SG" dirty="0" smtClean="0">
                <a:hlinkClick r:id="rId5"/>
              </a:rPr>
              <a:t>head</a:t>
            </a:r>
            <a:r>
              <a:rPr lang="en-SG" dirty="0" smtClean="0"/>
              <a:t> of an </a:t>
            </a:r>
            <a:r>
              <a:rPr lang="en-SG" i="1" dirty="0" err="1" smtClean="0"/>
              <a:t>ikan</a:t>
            </a:r>
            <a:r>
              <a:rPr lang="en-SG" i="1" dirty="0" smtClean="0"/>
              <a:t> </a:t>
            </a:r>
            <a:r>
              <a:rPr lang="en-SG" i="1" dirty="0" err="1" smtClean="0"/>
              <a:t>merah</a:t>
            </a:r>
            <a:r>
              <a:rPr lang="en-SG" dirty="0" smtClean="0"/>
              <a:t> (literally "Red </a:t>
            </a:r>
            <a:r>
              <a:rPr lang="en-SG" dirty="0" smtClean="0">
                <a:hlinkClick r:id="rId6"/>
              </a:rPr>
              <a:t>fish</a:t>
            </a:r>
            <a:r>
              <a:rPr lang="en-SG" dirty="0" smtClean="0"/>
              <a:t>") – which is </a:t>
            </a:r>
            <a:r>
              <a:rPr lang="en-SG" dirty="0" smtClean="0">
                <a:hlinkClick r:id="rId7" tooltip="Red snapper"/>
              </a:rPr>
              <a:t>red snapper</a:t>
            </a:r>
            <a:r>
              <a:rPr lang="en-SG" dirty="0" smtClean="0"/>
              <a:t>, is stewed in </a:t>
            </a:r>
            <a:r>
              <a:rPr lang="en-SG" dirty="0" smtClean="0">
                <a:hlinkClick r:id="rId8"/>
              </a:rPr>
              <a:t>curry</a:t>
            </a:r>
            <a:r>
              <a:rPr lang="en-SG" dirty="0" smtClean="0"/>
              <a:t> with vegetables. Usually served with either </a:t>
            </a:r>
            <a:r>
              <a:rPr lang="en-SG" dirty="0" smtClean="0">
                <a:hlinkClick r:id="rId9"/>
              </a:rPr>
              <a:t>rice</a:t>
            </a:r>
            <a:r>
              <a:rPr lang="en-SG" dirty="0" smtClean="0"/>
              <a:t> or </a:t>
            </a:r>
            <a:r>
              <a:rPr lang="en-SG" dirty="0" smtClean="0">
                <a:hlinkClick r:id="rId10"/>
              </a:rPr>
              <a:t>bread</a:t>
            </a:r>
            <a:r>
              <a:rPr lang="en-SG" dirty="0" smtClean="0"/>
              <a:t>.</a:t>
            </a:r>
          </a:p>
          <a:p>
            <a:r>
              <a:rPr lang="en-SG" dirty="0" err="1" smtClean="0">
                <a:hlinkClick r:id="rId11" tooltip="Mee Goreng"/>
              </a:rPr>
              <a:t>Mee</a:t>
            </a:r>
            <a:r>
              <a:rPr lang="en-SG" dirty="0" smtClean="0">
                <a:hlinkClick r:id="rId11" tooltip="Mee Goreng"/>
              </a:rPr>
              <a:t> </a:t>
            </a:r>
            <a:r>
              <a:rPr lang="en-SG" dirty="0" err="1" smtClean="0">
                <a:hlinkClick r:id="rId11" tooltip="Mee Goreng"/>
              </a:rPr>
              <a:t>Goreng</a:t>
            </a:r>
            <a:r>
              <a:rPr lang="en-SG" dirty="0" smtClean="0"/>
              <a:t>, yellow egg noodles stir fried with ghee, tomato sauce, some chilli, egg, vegetables and various meats and/or seafood.</a:t>
            </a:r>
          </a:p>
          <a:p>
            <a:r>
              <a:rPr lang="en-SG" dirty="0" smtClean="0">
                <a:hlinkClick r:id="rId12" tooltip="Oat Prawn (page does not exist)"/>
              </a:rPr>
              <a:t>Oat Prawn</a:t>
            </a:r>
            <a:r>
              <a:rPr lang="en-SG" dirty="0" smtClean="0"/>
              <a:t>, prawns that have been stir fried with sweetened oats.</a:t>
            </a:r>
          </a:p>
          <a:p>
            <a:r>
              <a:rPr lang="en-SG" dirty="0" err="1" smtClean="0">
                <a:hlinkClick r:id="rId13" tooltip="Kueh Pie Tee (page does not exist)"/>
              </a:rPr>
              <a:t>Kueh</a:t>
            </a:r>
            <a:r>
              <a:rPr lang="en-SG" dirty="0" smtClean="0">
                <a:hlinkClick r:id="rId13" tooltip="Kueh Pie Tee (page does not exist)"/>
              </a:rPr>
              <a:t> Pie Tee</a:t>
            </a:r>
            <a:r>
              <a:rPr lang="en-SG" dirty="0" smtClean="0"/>
              <a:t>, a thin and crispy pastry tart shell filled with a spicy, sweet mixture of thinly sliced vegetables and prawns. A popular </a:t>
            </a:r>
            <a:r>
              <a:rPr lang="en-SG" dirty="0" err="1" smtClean="0"/>
              <a:t>Peranakan</a:t>
            </a:r>
            <a:r>
              <a:rPr lang="en-SG" dirty="0" smtClean="0"/>
              <a:t> dish.</a:t>
            </a:r>
          </a:p>
          <a:p>
            <a:endParaRPr lang="en-SG"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dirty="0" smtClean="0"/>
              <a:t>Cross-cultural Cuisine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55000" lnSpcReduction="20000"/>
          </a:bodyPr>
          <a:lstStyle/>
          <a:p>
            <a:r>
              <a:rPr lang="en-SG" sz="2900" dirty="0" smtClean="0">
                <a:hlinkClick r:id="rId2" tooltip="Tutu Kueh (page does not exist)"/>
              </a:rPr>
              <a:t>Tutu </a:t>
            </a:r>
            <a:r>
              <a:rPr lang="en-SG" sz="2900" dirty="0" err="1" smtClean="0">
                <a:hlinkClick r:id="rId2" tooltip="Tutu Kueh (page does not exist)"/>
              </a:rPr>
              <a:t>Kueh</a:t>
            </a:r>
            <a:r>
              <a:rPr lang="en-SG" sz="2900" dirty="0" smtClean="0"/>
              <a:t>, steamed rice flour pastries with a sweet shredded coconut/peanut filling</a:t>
            </a:r>
          </a:p>
          <a:p>
            <a:r>
              <a:rPr lang="en-SG" sz="2900" dirty="0" err="1" smtClean="0">
                <a:hlinkClick r:id="rId3"/>
              </a:rPr>
              <a:t>Satay</a:t>
            </a:r>
            <a:r>
              <a:rPr lang="en-SG" sz="2900" dirty="0" smtClean="0">
                <a:hlinkClick r:id="rId3"/>
              </a:rPr>
              <a:t> bee </a:t>
            </a:r>
            <a:r>
              <a:rPr lang="en-SG" sz="2900" dirty="0" err="1" smtClean="0">
                <a:hlinkClick r:id="rId3"/>
              </a:rPr>
              <a:t>hoon</a:t>
            </a:r>
            <a:r>
              <a:rPr lang="en-SG" sz="2900" dirty="0" smtClean="0"/>
              <a:t>, thin </a:t>
            </a:r>
            <a:r>
              <a:rPr lang="en-SG" sz="2900" dirty="0" smtClean="0">
                <a:hlinkClick r:id="rId4"/>
              </a:rPr>
              <a:t>rice vermicelli</a:t>
            </a:r>
            <a:r>
              <a:rPr lang="en-SG" sz="2900" dirty="0" smtClean="0"/>
              <a:t> served with spicy </a:t>
            </a:r>
            <a:r>
              <a:rPr lang="en-SG" sz="2900" dirty="0" err="1" smtClean="0">
                <a:hlinkClick r:id="rId5" tooltip="Peanut sauce"/>
              </a:rPr>
              <a:t>satay</a:t>
            </a:r>
            <a:r>
              <a:rPr lang="en-SG" sz="2900" dirty="0" smtClean="0">
                <a:hlinkClick r:id="rId5" tooltip="Peanut sauce"/>
              </a:rPr>
              <a:t> sauce</a:t>
            </a:r>
            <a:endParaRPr lang="en-SG" sz="2900" dirty="0" smtClean="0"/>
          </a:p>
          <a:p>
            <a:r>
              <a:rPr lang="en-SG" sz="2900" dirty="0" err="1" smtClean="0">
                <a:hlinkClick r:id="rId6" tooltip="Sambal kangkong (page does not exist)"/>
              </a:rPr>
              <a:t>Sambal</a:t>
            </a:r>
            <a:r>
              <a:rPr lang="en-SG" sz="2900" dirty="0" smtClean="0">
                <a:hlinkClick r:id="rId6" tooltip="Sambal kangkong (page does not exist)"/>
              </a:rPr>
              <a:t> </a:t>
            </a:r>
            <a:r>
              <a:rPr lang="en-SG" sz="2900" dirty="0" err="1" smtClean="0">
                <a:hlinkClick r:id="rId6" tooltip="Sambal kangkong (page does not exist)"/>
              </a:rPr>
              <a:t>kangkong</a:t>
            </a:r>
            <a:r>
              <a:rPr lang="en-SG" sz="2900" dirty="0" smtClean="0"/>
              <a:t>, a dish of leafy green vegetables (</a:t>
            </a:r>
            <a:r>
              <a:rPr lang="en-SG" sz="2900" dirty="0" smtClean="0">
                <a:hlinkClick r:id="rId7" tooltip="Ipomoea aquatica"/>
              </a:rPr>
              <a:t>water spinach</a:t>
            </a:r>
            <a:r>
              <a:rPr lang="en-SG" sz="2900" dirty="0" smtClean="0"/>
              <a:t>) fried in </a:t>
            </a:r>
            <a:r>
              <a:rPr lang="en-SG" sz="2900" dirty="0" err="1" smtClean="0"/>
              <a:t>sambal</a:t>
            </a:r>
            <a:r>
              <a:rPr lang="en-SG" sz="2900" dirty="0" smtClean="0"/>
              <a:t>.</a:t>
            </a:r>
          </a:p>
          <a:p>
            <a:r>
              <a:rPr lang="en-SG" sz="2900" dirty="0" err="1" smtClean="0">
                <a:hlinkClick r:id="rId8"/>
              </a:rPr>
              <a:t>Tauhu</a:t>
            </a:r>
            <a:r>
              <a:rPr lang="en-SG" sz="2900" dirty="0" smtClean="0">
                <a:hlinkClick r:id="rId8"/>
              </a:rPr>
              <a:t> </a:t>
            </a:r>
            <a:r>
              <a:rPr lang="en-SG" sz="2900" dirty="0" err="1" smtClean="0">
                <a:hlinkClick r:id="rId8"/>
              </a:rPr>
              <a:t>goreng</a:t>
            </a:r>
            <a:r>
              <a:rPr lang="en-SG" sz="2900" dirty="0" smtClean="0"/>
              <a:t>, fried </a:t>
            </a:r>
            <a:r>
              <a:rPr lang="en-SG" sz="2900" dirty="0" smtClean="0">
                <a:hlinkClick r:id="rId9"/>
              </a:rPr>
              <a:t>tofu</a:t>
            </a:r>
            <a:r>
              <a:rPr lang="en-SG" sz="2900" dirty="0" smtClean="0"/>
              <a:t> with sweet sauce. Served at many </a:t>
            </a:r>
            <a:r>
              <a:rPr lang="en-SG" sz="2900" dirty="0" err="1" smtClean="0"/>
              <a:t>malay</a:t>
            </a:r>
            <a:r>
              <a:rPr lang="en-SG" sz="2900" dirty="0" smtClean="0"/>
              <a:t> stalls</a:t>
            </a:r>
          </a:p>
          <a:p>
            <a:r>
              <a:rPr lang="en-SG" sz="2900" dirty="0" smtClean="0">
                <a:hlinkClick r:id="rId10" tooltip="Kari Lemak Ayam (page does not exist)"/>
              </a:rPr>
              <a:t>Kari </a:t>
            </a:r>
            <a:r>
              <a:rPr lang="en-SG" sz="2900" dirty="0" err="1" smtClean="0">
                <a:hlinkClick r:id="rId10" tooltip="Kari Lemak Ayam (page does not exist)"/>
              </a:rPr>
              <a:t>Lemak</a:t>
            </a:r>
            <a:r>
              <a:rPr lang="en-SG" sz="2900" dirty="0" smtClean="0">
                <a:hlinkClick r:id="rId10" tooltip="Kari Lemak Ayam (page does not exist)"/>
              </a:rPr>
              <a:t> </a:t>
            </a:r>
            <a:r>
              <a:rPr lang="en-SG" sz="2900" dirty="0" err="1" smtClean="0">
                <a:hlinkClick r:id="rId10" tooltip="Kari Lemak Ayam (page does not exist)"/>
              </a:rPr>
              <a:t>Ayam</a:t>
            </a:r>
            <a:r>
              <a:rPr lang="en-SG" sz="2900" dirty="0" smtClean="0"/>
              <a:t>, a </a:t>
            </a:r>
            <a:r>
              <a:rPr lang="en-SG" sz="2900" dirty="0" err="1" smtClean="0"/>
              <a:t>Peranakan</a:t>
            </a:r>
            <a:r>
              <a:rPr lang="en-SG" sz="2900" dirty="0" smtClean="0"/>
              <a:t> Chicken curry with a coconut milk base.</a:t>
            </a:r>
          </a:p>
          <a:p>
            <a:r>
              <a:rPr lang="en-SG" sz="2900" dirty="0" smtClean="0">
                <a:hlinkClick r:id="rId11" tooltip="Kari Debal (page does not exist)"/>
              </a:rPr>
              <a:t>Kari </a:t>
            </a:r>
            <a:r>
              <a:rPr lang="en-SG" sz="2900" dirty="0" err="1" smtClean="0">
                <a:hlinkClick r:id="rId11" tooltip="Kari Debal (page does not exist)"/>
              </a:rPr>
              <a:t>Debal</a:t>
            </a:r>
            <a:r>
              <a:rPr lang="en-SG" sz="2900" dirty="0" smtClean="0"/>
              <a:t>, a Eurasian-Singaporean curry dish with Portuguese and </a:t>
            </a:r>
            <a:r>
              <a:rPr lang="en-SG" sz="2900" dirty="0" err="1" smtClean="0"/>
              <a:t>Peranakan</a:t>
            </a:r>
            <a:r>
              <a:rPr lang="en-SG" sz="2900" dirty="0" smtClean="0"/>
              <a:t> influence. Includes chicken, cabbage, sausage and bacon bits stewed in a curry sauce.</a:t>
            </a:r>
          </a:p>
          <a:p>
            <a:r>
              <a:rPr lang="en-SG" sz="2900" dirty="0" err="1" smtClean="0">
                <a:hlinkClick r:id="rId12" tooltip="Ayam Buah Keluak (page does not exist)"/>
              </a:rPr>
              <a:t>Ayam</a:t>
            </a:r>
            <a:r>
              <a:rPr lang="en-SG" sz="2900" dirty="0" smtClean="0">
                <a:hlinkClick r:id="rId12" tooltip="Ayam Buah Keluak (page does not exist)"/>
              </a:rPr>
              <a:t> </a:t>
            </a:r>
            <a:r>
              <a:rPr lang="en-SG" sz="2900" dirty="0" err="1" smtClean="0">
                <a:hlinkClick r:id="rId12" tooltip="Ayam Buah Keluak (page does not exist)"/>
              </a:rPr>
              <a:t>Buah</a:t>
            </a:r>
            <a:r>
              <a:rPr lang="en-SG" sz="2900" dirty="0" smtClean="0">
                <a:hlinkClick r:id="rId12" tooltip="Ayam Buah Keluak (page does not exist)"/>
              </a:rPr>
              <a:t> </a:t>
            </a:r>
            <a:r>
              <a:rPr lang="en-SG" sz="2900" dirty="0" err="1" smtClean="0">
                <a:hlinkClick r:id="rId12" tooltip="Ayam Buah Keluak (page does not exist)"/>
              </a:rPr>
              <a:t>Keluak</a:t>
            </a:r>
            <a:r>
              <a:rPr lang="en-SG" sz="2900" dirty="0" smtClean="0"/>
              <a:t>, a </a:t>
            </a:r>
            <a:r>
              <a:rPr lang="en-SG" sz="2900" dirty="0" err="1" smtClean="0"/>
              <a:t>Peranakan</a:t>
            </a:r>
            <a:r>
              <a:rPr lang="en-SG" sz="2900" dirty="0" smtClean="0"/>
              <a:t> dish of chicken stewed with spices and Southeast Asian black nuts.</a:t>
            </a:r>
          </a:p>
          <a:p>
            <a:r>
              <a:rPr lang="en-SG" sz="2900" dirty="0" smtClean="0">
                <a:hlinkClick r:id="rId13" tooltip="Singapore-style Western food (page does not exist)"/>
              </a:rPr>
              <a:t>Singapore-style Western food</a:t>
            </a:r>
            <a:r>
              <a:rPr lang="en-SG" sz="2900" dirty="0" smtClean="0"/>
              <a:t>, Chinese interpretations of </a:t>
            </a:r>
            <a:r>
              <a:rPr lang="en-SG" sz="2900" dirty="0" smtClean="0">
                <a:hlinkClick r:id="rId14" tooltip="Western cuisine"/>
              </a:rPr>
              <a:t>Western cuisine</a:t>
            </a:r>
            <a:r>
              <a:rPr lang="en-SG" sz="2900" dirty="0" smtClean="0"/>
              <a:t>, although Malay versions also exist. </a:t>
            </a:r>
            <a:r>
              <a:rPr lang="en-SG" sz="2900" dirty="0" err="1" smtClean="0"/>
              <a:t>Hainanese</a:t>
            </a:r>
            <a:r>
              <a:rPr lang="en-SG" sz="2900" dirty="0" smtClean="0"/>
              <a:t> cooks in Singapore hybridised western dishes for local palates during the country's British colonial era, creating such dishes as stewed pork chop in tomato sauce served with green peas, and chicken chop - a </a:t>
            </a:r>
            <a:r>
              <a:rPr lang="en-SG" sz="2900" dirty="0" err="1" smtClean="0"/>
              <a:t>sauteed</a:t>
            </a:r>
            <a:r>
              <a:rPr lang="en-SG" sz="2900" dirty="0" smtClean="0"/>
              <a:t> chicken breast served with a soft bread bun and fries.</a:t>
            </a:r>
          </a:p>
          <a:p>
            <a:endParaRPr lang="en-SG"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Popular dishes</a:t>
            </a:r>
            <a:endParaRPr lang="en-SG" dirty="0"/>
          </a:p>
        </p:txBody>
      </p:sp>
      <p:sp>
        <p:nvSpPr>
          <p:cNvPr id="3" name="Content Placeholder 2"/>
          <p:cNvSpPr>
            <a:spLocks noGrp="1"/>
          </p:cNvSpPr>
          <p:nvPr>
            <p:ph idx="1"/>
          </p:nvPr>
        </p:nvSpPr>
        <p:spPr/>
        <p:txBody>
          <a:bodyPr>
            <a:normAutofit fontScale="62500" lnSpcReduction="20000"/>
          </a:bodyPr>
          <a:lstStyle/>
          <a:p>
            <a:r>
              <a:rPr lang="en-SG" b="1" dirty="0" smtClean="0"/>
              <a:t>Seafood</a:t>
            </a:r>
          </a:p>
          <a:p>
            <a:r>
              <a:rPr lang="en-SG" dirty="0" smtClean="0"/>
              <a:t>Singaporeans also enjoy a wide variety of </a:t>
            </a:r>
            <a:r>
              <a:rPr lang="en-SG" dirty="0" smtClean="0">
                <a:hlinkClick r:id="rId2"/>
              </a:rPr>
              <a:t>seafood</a:t>
            </a:r>
            <a:r>
              <a:rPr lang="en-SG" dirty="0" smtClean="0"/>
              <a:t> including </a:t>
            </a:r>
            <a:r>
              <a:rPr lang="en-SG" dirty="0" smtClean="0">
                <a:hlinkClick r:id="rId3" tooltip="Crabs"/>
              </a:rPr>
              <a:t>crabs</a:t>
            </a:r>
            <a:r>
              <a:rPr lang="en-SG" dirty="0" smtClean="0"/>
              <a:t>, </a:t>
            </a:r>
            <a:r>
              <a:rPr lang="en-SG" dirty="0" smtClean="0">
                <a:hlinkClick r:id="rId4" tooltip="Clams"/>
              </a:rPr>
              <a:t>clams</a:t>
            </a:r>
            <a:r>
              <a:rPr lang="en-SG" dirty="0" smtClean="0"/>
              <a:t>, </a:t>
            </a:r>
            <a:r>
              <a:rPr lang="en-SG" dirty="0" smtClean="0">
                <a:hlinkClick r:id="rId5"/>
              </a:rPr>
              <a:t>squid</a:t>
            </a:r>
            <a:r>
              <a:rPr lang="en-SG" dirty="0" smtClean="0"/>
              <a:t> (known as </a:t>
            </a:r>
            <a:r>
              <a:rPr lang="en-SG" dirty="0" err="1" smtClean="0"/>
              <a:t>sotong</a:t>
            </a:r>
            <a:r>
              <a:rPr lang="en-SG" dirty="0" smtClean="0"/>
              <a:t> in Malay), </a:t>
            </a:r>
            <a:r>
              <a:rPr lang="en-SG" dirty="0" smtClean="0">
                <a:hlinkClick r:id="rId6"/>
              </a:rPr>
              <a:t>stingray</a:t>
            </a:r>
            <a:r>
              <a:rPr lang="en-SG" dirty="0" smtClean="0"/>
              <a:t>, </a:t>
            </a:r>
            <a:r>
              <a:rPr lang="en-SG" dirty="0" smtClean="0">
                <a:hlinkClick r:id="rId7" tooltip="Oysters"/>
              </a:rPr>
              <a:t>oysters</a:t>
            </a:r>
            <a:r>
              <a:rPr lang="en-SG" dirty="0" smtClean="0"/>
              <a:t> and </a:t>
            </a:r>
            <a:r>
              <a:rPr lang="en-SG" dirty="0" smtClean="0">
                <a:hlinkClick r:id="rId8" tooltip="Lobsters"/>
              </a:rPr>
              <a:t>lobsters</a:t>
            </a:r>
            <a:r>
              <a:rPr lang="en-SG" dirty="0" smtClean="0"/>
              <a:t>.</a:t>
            </a:r>
          </a:p>
          <a:p>
            <a:r>
              <a:rPr lang="en-SG" dirty="0" smtClean="0"/>
              <a:t>Favourite seafood dishes include</a:t>
            </a:r>
          </a:p>
          <a:p>
            <a:r>
              <a:rPr lang="en-SG" dirty="0" smtClean="0">
                <a:hlinkClick r:id="rId9" tooltip="Barbecued stingray (page does not exist)"/>
              </a:rPr>
              <a:t>Barbecued stingray</a:t>
            </a:r>
            <a:r>
              <a:rPr lang="en-SG" dirty="0" smtClean="0"/>
              <a:t> ("hang </a:t>
            </a:r>
            <a:r>
              <a:rPr lang="en-SG" dirty="0" err="1" smtClean="0"/>
              <a:t>hir</a:t>
            </a:r>
            <a:r>
              <a:rPr lang="en-SG" dirty="0" smtClean="0"/>
              <a:t>" in </a:t>
            </a:r>
            <a:r>
              <a:rPr lang="en-SG" dirty="0" err="1" smtClean="0"/>
              <a:t>Hokkien</a:t>
            </a:r>
            <a:r>
              <a:rPr lang="en-SG" dirty="0" smtClean="0"/>
              <a:t>), smothered in </a:t>
            </a:r>
            <a:r>
              <a:rPr lang="en-SG" dirty="0" err="1" smtClean="0"/>
              <a:t>sambal</a:t>
            </a:r>
            <a:r>
              <a:rPr lang="en-SG" dirty="0" smtClean="0"/>
              <a:t> and served on banana leaf. It is also known as </a:t>
            </a:r>
            <a:r>
              <a:rPr lang="en-SG" dirty="0" err="1" smtClean="0"/>
              <a:t>Ikan</a:t>
            </a:r>
            <a:r>
              <a:rPr lang="en-SG" dirty="0" smtClean="0"/>
              <a:t> </a:t>
            </a:r>
            <a:r>
              <a:rPr lang="en-SG" dirty="0" err="1" smtClean="0"/>
              <a:t>Bakar</a:t>
            </a:r>
            <a:r>
              <a:rPr lang="en-SG" dirty="0" smtClean="0"/>
              <a:t>. Unique in Singapore and very common in Malaysia.</a:t>
            </a:r>
          </a:p>
          <a:p>
            <a:r>
              <a:rPr lang="en-SG" dirty="0" err="1" smtClean="0">
                <a:hlinkClick r:id="rId10" tooltip="Chili crab"/>
              </a:rPr>
              <a:t>Chili</a:t>
            </a:r>
            <a:r>
              <a:rPr lang="en-SG" dirty="0" smtClean="0">
                <a:hlinkClick r:id="rId10" tooltip="Chili crab"/>
              </a:rPr>
              <a:t> crab</a:t>
            </a:r>
            <a:r>
              <a:rPr lang="en-SG" dirty="0" smtClean="0"/>
              <a:t>, hard shell crabs cooked in a thick tomato and </a:t>
            </a:r>
            <a:r>
              <a:rPr lang="en-SG" dirty="0" err="1" smtClean="0"/>
              <a:t>chili</a:t>
            </a:r>
            <a:r>
              <a:rPr lang="en-SG" dirty="0" smtClean="0"/>
              <a:t>-based gravy.</a:t>
            </a:r>
          </a:p>
          <a:p>
            <a:r>
              <a:rPr lang="en-SG" dirty="0" smtClean="0">
                <a:hlinkClick r:id="rId11" tooltip="Fried oyster"/>
              </a:rPr>
              <a:t>Fried oyster</a:t>
            </a:r>
            <a:r>
              <a:rPr lang="en-SG" dirty="0" smtClean="0"/>
              <a:t> or </a:t>
            </a:r>
            <a:r>
              <a:rPr lang="en-SG" dirty="0" smtClean="0">
                <a:hlinkClick r:id="rId12"/>
              </a:rPr>
              <a:t>Oyster omelette</a:t>
            </a:r>
            <a:r>
              <a:rPr lang="en-SG" dirty="0" smtClean="0"/>
              <a:t>, an oyster omelette mixed with flour and fried, garnished with coriander leaves.</a:t>
            </a:r>
          </a:p>
          <a:p>
            <a:r>
              <a:rPr lang="en-SG" dirty="0" smtClean="0">
                <a:hlinkClick r:id="rId13"/>
              </a:rPr>
              <a:t>Black pepper crab</a:t>
            </a:r>
            <a:r>
              <a:rPr lang="en-SG" dirty="0" smtClean="0"/>
              <a:t>, hard shell crabs cooked in a black pepper sauce.</a:t>
            </a:r>
          </a:p>
          <a:p>
            <a:r>
              <a:rPr lang="en-SG" b="1" dirty="0" smtClean="0"/>
              <a:t>[</a:t>
            </a:r>
            <a:r>
              <a:rPr lang="en-SG" b="1" dirty="0" smtClean="0">
                <a:hlinkClick r:id="rId14" tooltip="Edit section: Vegetarian"/>
              </a:rPr>
              <a:t>edit</a:t>
            </a:r>
            <a:r>
              <a:rPr lang="en-SG" b="1" dirty="0" smtClean="0"/>
              <a:t>] Vegetarian</a:t>
            </a:r>
          </a:p>
          <a:p>
            <a:r>
              <a:rPr lang="en-SG" dirty="0" smtClean="0"/>
              <a:t>Another highly-noticeable trend in recent times is the growth of vegetarian eating places in Singapore. More people are changing their diet for a healthier lifestyle. </a:t>
            </a:r>
            <a:r>
              <a:rPr lang="en-SG" dirty="0" smtClean="0">
                <a:hlinkClick r:id="rId15"/>
              </a:rPr>
              <a:t>The Singapore Vegetarian Society</a:t>
            </a:r>
            <a:r>
              <a:rPr lang="en-SG" dirty="0" smtClean="0"/>
              <a:t> has a list of the vegetarian-food outlets in Singapore.</a:t>
            </a:r>
          </a:p>
          <a:p>
            <a:r>
              <a:rPr lang="en-SG" b="1" dirty="0" smtClean="0"/>
              <a:t>[</a:t>
            </a:r>
            <a:r>
              <a:rPr lang="en-SG" b="1" dirty="0" smtClean="0">
                <a:hlinkClick r:id="rId16" tooltip="Edit section: Western food"/>
              </a:rPr>
              <a:t>edit</a:t>
            </a:r>
            <a:r>
              <a:rPr lang="en-SG" b="1" dirty="0" smtClean="0"/>
              <a:t>] Western food</a:t>
            </a:r>
          </a:p>
          <a:p>
            <a:r>
              <a:rPr lang="en-SG" dirty="0" smtClean="0"/>
              <a:t>Commonly seen dishes like Chicken Chop, </a:t>
            </a:r>
            <a:r>
              <a:rPr lang="en-SG" dirty="0" smtClean="0">
                <a:hlinkClick r:id="rId17" tooltip="Fish and Chips"/>
              </a:rPr>
              <a:t>Fish and Chips</a:t>
            </a:r>
            <a:r>
              <a:rPr lang="en-SG" dirty="0" smtClean="0"/>
              <a:t>, mixed grills, cheese fries and etc., are generally popular in Singapore, typically spotted in hawker centres, coffee shops and food courts in Singapore.</a:t>
            </a:r>
          </a:p>
          <a:p>
            <a:endParaRPr lang="en-SG"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Fruits</a:t>
            </a:r>
            <a:endParaRPr lang="en-SG" dirty="0"/>
          </a:p>
        </p:txBody>
      </p:sp>
      <p:sp>
        <p:nvSpPr>
          <p:cNvPr id="3" name="Content Placeholder 2"/>
          <p:cNvSpPr>
            <a:spLocks noGrp="1"/>
          </p:cNvSpPr>
          <p:nvPr>
            <p:ph idx="1"/>
          </p:nvPr>
        </p:nvSpPr>
        <p:spPr/>
        <p:txBody>
          <a:bodyPr>
            <a:normAutofit fontScale="85000" lnSpcReduction="20000"/>
          </a:bodyPr>
          <a:lstStyle/>
          <a:p>
            <a:r>
              <a:rPr lang="en-SG" b="1" dirty="0" smtClean="0"/>
              <a:t>Fruits</a:t>
            </a:r>
          </a:p>
          <a:p>
            <a:r>
              <a:rPr lang="en-SG" dirty="0" smtClean="0"/>
              <a:t>A durian stall in Singapore</a:t>
            </a:r>
          </a:p>
          <a:p>
            <a:r>
              <a:rPr lang="en-SG" dirty="0" smtClean="0"/>
              <a:t>A wide variety of tropical fruits are available all year round, though most of them are imported from neighbouring countries. By far the most well-known is the </a:t>
            </a:r>
            <a:r>
              <a:rPr lang="en-SG" dirty="0" smtClean="0">
                <a:hlinkClick r:id="rId2"/>
              </a:rPr>
              <a:t>durian</a:t>
            </a:r>
            <a:r>
              <a:rPr lang="en-SG" dirty="0" smtClean="0"/>
              <a:t>, known as the "King of Fruits", which produces a characteristic odour from the creamy yellow custard-like flesh within its spiky green or brown shell. However, in spite of their popularity, durians are not allowed within </a:t>
            </a:r>
            <a:r>
              <a:rPr lang="en-SG" dirty="0" smtClean="0">
                <a:hlinkClick r:id="rId3" tooltip="Public transport in Singapore"/>
              </a:rPr>
              <a:t>public transport</a:t>
            </a:r>
            <a:r>
              <a:rPr lang="en-SG" dirty="0" smtClean="0"/>
              <a:t>, many hotels and public buildings because of their strong odour.</a:t>
            </a:r>
          </a:p>
          <a:p>
            <a:r>
              <a:rPr lang="en-SG" dirty="0" smtClean="0"/>
              <a:t>Other popular tropical fruits include the </a:t>
            </a:r>
            <a:r>
              <a:rPr lang="en-SG" dirty="0" err="1" smtClean="0">
                <a:hlinkClick r:id="rId4" tooltip="Mangosteen"/>
              </a:rPr>
              <a:t>mangosteen</a:t>
            </a:r>
            <a:r>
              <a:rPr lang="en-SG" dirty="0" smtClean="0"/>
              <a:t>, </a:t>
            </a:r>
            <a:r>
              <a:rPr lang="en-SG" dirty="0" smtClean="0">
                <a:hlinkClick r:id="rId5"/>
              </a:rPr>
              <a:t>jackfruit</a:t>
            </a:r>
            <a:r>
              <a:rPr lang="en-SG" dirty="0" smtClean="0"/>
              <a:t>, </a:t>
            </a:r>
            <a:r>
              <a:rPr lang="en-SG" dirty="0" err="1" smtClean="0">
                <a:hlinkClick r:id="rId6"/>
              </a:rPr>
              <a:t>longan</a:t>
            </a:r>
            <a:r>
              <a:rPr lang="en-SG" dirty="0" smtClean="0"/>
              <a:t>, </a:t>
            </a:r>
            <a:r>
              <a:rPr lang="en-SG" dirty="0" err="1" smtClean="0">
                <a:hlinkClick r:id="rId7"/>
              </a:rPr>
              <a:t>lychee</a:t>
            </a:r>
            <a:r>
              <a:rPr lang="en-SG" dirty="0" smtClean="0"/>
              <a:t>, </a:t>
            </a:r>
            <a:r>
              <a:rPr lang="en-SG" dirty="0" err="1" smtClean="0">
                <a:hlinkClick r:id="rId8"/>
              </a:rPr>
              <a:t>rambutan</a:t>
            </a:r>
            <a:r>
              <a:rPr lang="en-SG" dirty="0" smtClean="0"/>
              <a:t> and </a:t>
            </a:r>
            <a:r>
              <a:rPr lang="en-SG" dirty="0" smtClean="0">
                <a:hlinkClick r:id="rId9"/>
              </a:rPr>
              <a:t>pineapple</a:t>
            </a:r>
            <a:r>
              <a:rPr lang="en-SG" dirty="0" smtClean="0"/>
              <a:t>. Some of these fruits are also used as ingredients for other dishes: iced desserts, sweet-and-sour pork, and certain kinds of salad such as </a:t>
            </a:r>
            <a:r>
              <a:rPr lang="en-SG" dirty="0" err="1" smtClean="0">
                <a:hlinkClick r:id="rId10"/>
              </a:rPr>
              <a:t>rojak</a:t>
            </a:r>
            <a:r>
              <a:rPr lang="en-SG" dirty="0" smtClean="0"/>
              <a:t>.</a:t>
            </a:r>
          </a:p>
          <a:p>
            <a:endParaRPr lang="en-SG"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Desserts</a:t>
            </a:r>
            <a:endParaRPr lang="en-SG" dirty="0"/>
          </a:p>
        </p:txBody>
      </p:sp>
      <p:sp>
        <p:nvSpPr>
          <p:cNvPr id="3" name="Content Placeholder 2"/>
          <p:cNvSpPr>
            <a:spLocks noGrp="1"/>
          </p:cNvSpPr>
          <p:nvPr>
            <p:ph idx="1"/>
          </p:nvPr>
        </p:nvSpPr>
        <p:spPr/>
        <p:txBody>
          <a:bodyPr>
            <a:normAutofit fontScale="55000" lnSpcReduction="20000"/>
          </a:bodyPr>
          <a:lstStyle/>
          <a:p>
            <a:r>
              <a:rPr lang="en-SG" dirty="0" smtClean="0">
                <a:hlinkClick r:id="rId2"/>
              </a:rPr>
              <a:t>Singapore</a:t>
            </a:r>
            <a:r>
              <a:rPr lang="en-SG" dirty="0" smtClean="0"/>
              <a:t> desserts have a varied history and can be found in every </a:t>
            </a:r>
            <a:r>
              <a:rPr lang="en-SG" dirty="0" smtClean="0">
                <a:hlinkClick r:id="rId3"/>
              </a:rPr>
              <a:t>hawker centre</a:t>
            </a:r>
            <a:r>
              <a:rPr lang="en-SG" dirty="0" smtClean="0"/>
              <a:t> and </a:t>
            </a:r>
            <a:r>
              <a:rPr lang="en-SG" dirty="0" smtClean="0">
                <a:hlinkClick r:id="rId4"/>
              </a:rPr>
              <a:t>food court</a:t>
            </a:r>
            <a:r>
              <a:rPr lang="en-SG" dirty="0" smtClean="0"/>
              <a:t> in the region. A stall will usually have a large variety of desserts for sale, including but not limited to:</a:t>
            </a:r>
          </a:p>
          <a:p>
            <a:r>
              <a:rPr lang="en-SG" dirty="0" smtClean="0">
                <a:hlinkClick r:id="rId5"/>
              </a:rPr>
              <a:t>Almond jelly</a:t>
            </a:r>
            <a:r>
              <a:rPr lang="en-SG" dirty="0" smtClean="0"/>
              <a:t> (</a:t>
            </a:r>
            <a:r>
              <a:rPr lang="zh-SG" altLang="en-US" dirty="0" smtClean="0"/>
              <a:t>杏仁豆腐</a:t>
            </a:r>
            <a:r>
              <a:rPr lang="en-US" altLang="zh-SG" dirty="0" smtClean="0"/>
              <a:t>), </a:t>
            </a:r>
            <a:r>
              <a:rPr lang="en-SG" dirty="0" smtClean="0"/>
              <a:t>a smooth jelly made from almonds</a:t>
            </a:r>
          </a:p>
          <a:p>
            <a:r>
              <a:rPr lang="en-SG" dirty="0" err="1" smtClean="0">
                <a:hlinkClick r:id="rId6" tooltip="Beancurd Barley (page does not exist)"/>
              </a:rPr>
              <a:t>Beancurd</a:t>
            </a:r>
            <a:r>
              <a:rPr lang="en-SG" dirty="0" smtClean="0">
                <a:hlinkClick r:id="rId6" tooltip="Beancurd Barley (page does not exist)"/>
              </a:rPr>
              <a:t> Barley</a:t>
            </a:r>
            <a:r>
              <a:rPr lang="en-SG" dirty="0" smtClean="0"/>
              <a:t> (often with </a:t>
            </a:r>
            <a:r>
              <a:rPr lang="en-SG" dirty="0" smtClean="0">
                <a:hlinkClick r:id="rId7" tooltip="Ginkgo biloba"/>
              </a:rPr>
              <a:t>ginkgo</a:t>
            </a:r>
            <a:r>
              <a:rPr lang="en-SG" dirty="0" smtClean="0"/>
              <a:t> and/or </a:t>
            </a:r>
            <a:r>
              <a:rPr lang="en-SG" dirty="0" smtClean="0">
                <a:hlinkClick r:id="rId8" tooltip="Snow fungus"/>
              </a:rPr>
              <a:t>snow fungus</a:t>
            </a:r>
            <a:r>
              <a:rPr lang="en-SG" dirty="0" smtClean="0"/>
              <a:t>)</a:t>
            </a:r>
          </a:p>
          <a:p>
            <a:r>
              <a:rPr lang="en-SG" dirty="0" err="1" smtClean="0">
                <a:hlinkClick r:id="rId9" tooltip="Bubur cha cha"/>
              </a:rPr>
              <a:t>Bubur</a:t>
            </a:r>
            <a:r>
              <a:rPr lang="en-SG" dirty="0" smtClean="0">
                <a:hlinkClick r:id="rId9" tooltip="Bubur cha cha"/>
              </a:rPr>
              <a:t> cha </a:t>
            </a:r>
            <a:r>
              <a:rPr lang="en-SG" dirty="0" err="1" smtClean="0">
                <a:hlinkClick r:id="rId9" tooltip="Bubur cha cha"/>
              </a:rPr>
              <a:t>cha</a:t>
            </a:r>
            <a:r>
              <a:rPr lang="en-SG" dirty="0" smtClean="0"/>
              <a:t> (also </a:t>
            </a:r>
            <a:r>
              <a:rPr lang="en-SG" dirty="0" err="1" smtClean="0"/>
              <a:t>Bobochacha</a:t>
            </a:r>
            <a:r>
              <a:rPr lang="en-SG" dirty="0" smtClean="0"/>
              <a:t>, </a:t>
            </a:r>
            <a:r>
              <a:rPr lang="en-SG" dirty="0" err="1" smtClean="0"/>
              <a:t>momochacha</a:t>
            </a:r>
            <a:r>
              <a:rPr lang="en-SG" dirty="0" smtClean="0"/>
              <a:t>), </a:t>
            </a:r>
            <a:r>
              <a:rPr lang="en-SG" dirty="0" smtClean="0">
                <a:hlinkClick r:id="rId10" tooltip="Yam (vegetable)"/>
              </a:rPr>
              <a:t>yam</a:t>
            </a:r>
            <a:r>
              <a:rPr lang="en-SG" dirty="0" smtClean="0"/>
              <a:t> and </a:t>
            </a:r>
            <a:r>
              <a:rPr lang="en-SG" dirty="0" smtClean="0">
                <a:hlinkClick r:id="rId11"/>
              </a:rPr>
              <a:t>sweet potato</a:t>
            </a:r>
            <a:r>
              <a:rPr lang="en-SG" dirty="0" smtClean="0"/>
              <a:t> cubes served in </a:t>
            </a:r>
            <a:r>
              <a:rPr lang="en-SG" dirty="0" smtClean="0">
                <a:hlinkClick r:id="rId12"/>
              </a:rPr>
              <a:t>coconut milk</a:t>
            </a:r>
            <a:r>
              <a:rPr lang="en-SG" dirty="0" smtClean="0"/>
              <a:t> and </a:t>
            </a:r>
            <a:r>
              <a:rPr lang="en-SG" dirty="0" smtClean="0">
                <a:hlinkClick r:id="rId13"/>
              </a:rPr>
              <a:t>sago</a:t>
            </a:r>
            <a:r>
              <a:rPr lang="en-SG" dirty="0" smtClean="0"/>
              <a:t>, served hot or cold.</a:t>
            </a:r>
          </a:p>
          <a:p>
            <a:r>
              <a:rPr lang="en-SG" dirty="0" err="1" smtClean="0">
                <a:hlinkClick r:id="rId14" tooltip="Chendol Ais (page does not exist)"/>
              </a:rPr>
              <a:t>Chendol</a:t>
            </a:r>
            <a:r>
              <a:rPr lang="en-SG" dirty="0" smtClean="0">
                <a:hlinkClick r:id="rId14" tooltip="Chendol Ais (page does not exist)"/>
              </a:rPr>
              <a:t> </a:t>
            </a:r>
            <a:r>
              <a:rPr lang="en-SG" dirty="0" err="1" smtClean="0">
                <a:hlinkClick r:id="rId14" tooltip="Chendol Ais (page does not exist)"/>
              </a:rPr>
              <a:t>Ais</a:t>
            </a:r>
            <a:r>
              <a:rPr lang="en-SG" dirty="0" smtClean="0"/>
              <a:t>, a coconut milk drink mixed with palm sugar, </a:t>
            </a:r>
            <a:r>
              <a:rPr lang="en-SG" dirty="0" err="1" smtClean="0"/>
              <a:t>cendol</a:t>
            </a:r>
            <a:r>
              <a:rPr lang="en-SG" dirty="0" smtClean="0"/>
              <a:t> (green, </a:t>
            </a:r>
            <a:r>
              <a:rPr lang="en-SG" dirty="0" err="1" smtClean="0"/>
              <a:t>pandan-flavored</a:t>
            </a:r>
            <a:r>
              <a:rPr lang="en-SG" dirty="0" smtClean="0"/>
              <a:t> starch strips), and shaved ice. Modern variants may include more elaborate ingredients such as red bean.</a:t>
            </a:r>
          </a:p>
          <a:p>
            <a:r>
              <a:rPr lang="en-SG" dirty="0" smtClean="0">
                <a:hlinkClick r:id="rId15" tooltip="Cheng tng (page does not exist)"/>
              </a:rPr>
              <a:t>Cheng </a:t>
            </a:r>
            <a:r>
              <a:rPr lang="en-SG" dirty="0" err="1" smtClean="0">
                <a:hlinkClick r:id="rId15" tooltip="Cheng tng (page does not exist)"/>
              </a:rPr>
              <a:t>tng</a:t>
            </a:r>
            <a:r>
              <a:rPr lang="en-SG" dirty="0" smtClean="0"/>
              <a:t>, a light refreshing soup with </a:t>
            </a:r>
            <a:r>
              <a:rPr lang="en-SG" dirty="0" err="1" smtClean="0">
                <a:hlinkClick r:id="rId16" tooltip="Longan"/>
              </a:rPr>
              <a:t>longans</a:t>
            </a:r>
            <a:r>
              <a:rPr lang="en-SG" dirty="0" smtClean="0"/>
              <a:t>, </a:t>
            </a:r>
            <a:r>
              <a:rPr lang="en-SG" dirty="0" smtClean="0">
                <a:hlinkClick r:id="rId17"/>
              </a:rPr>
              <a:t>barley</a:t>
            </a:r>
            <a:r>
              <a:rPr lang="en-SG" dirty="0" smtClean="0"/>
              <a:t>, </a:t>
            </a:r>
            <a:r>
              <a:rPr lang="en-SG" dirty="0" smtClean="0">
                <a:hlinkClick r:id="rId18" tooltip="Agar agar"/>
              </a:rPr>
              <a:t>agar </a:t>
            </a:r>
            <a:r>
              <a:rPr lang="en-SG" dirty="0" err="1" smtClean="0">
                <a:hlinkClick r:id="rId18" tooltip="Agar agar"/>
              </a:rPr>
              <a:t>agar</a:t>
            </a:r>
            <a:r>
              <a:rPr lang="en-SG" dirty="0" smtClean="0"/>
              <a:t> strips, </a:t>
            </a:r>
            <a:r>
              <a:rPr lang="en-SG" dirty="0" smtClean="0">
                <a:hlinkClick r:id="rId19" tooltip="Nelumbo"/>
              </a:rPr>
              <a:t>lotus</a:t>
            </a:r>
            <a:r>
              <a:rPr lang="en-SG" dirty="0" smtClean="0"/>
              <a:t> seeds and a sweet syrup, served either hot or cold.</a:t>
            </a:r>
          </a:p>
          <a:p>
            <a:r>
              <a:rPr lang="en-SG" dirty="0" smtClean="0">
                <a:hlinkClick r:id="rId20" tooltip="Green bean soup"/>
              </a:rPr>
              <a:t>Green bean soup</a:t>
            </a:r>
            <a:endParaRPr lang="en-SG" dirty="0" smtClean="0"/>
          </a:p>
          <a:p>
            <a:r>
              <a:rPr lang="en-SG" dirty="0" smtClean="0">
                <a:hlinkClick r:id="rId21" tooltip="Honeydew sago (page does not exist)"/>
              </a:rPr>
              <a:t>Honeydew sago</a:t>
            </a:r>
            <a:r>
              <a:rPr lang="en-SG" dirty="0" smtClean="0"/>
              <a:t>, </a:t>
            </a:r>
            <a:r>
              <a:rPr lang="en-SG" dirty="0" smtClean="0">
                <a:hlinkClick r:id="rId22" tooltip="Honeydew (melon)"/>
              </a:rPr>
              <a:t>honeydew</a:t>
            </a:r>
            <a:r>
              <a:rPr lang="en-SG" dirty="0" smtClean="0"/>
              <a:t> </a:t>
            </a:r>
            <a:r>
              <a:rPr lang="en-SG" dirty="0" smtClean="0">
                <a:hlinkClick r:id="rId23"/>
              </a:rPr>
              <a:t>melon</a:t>
            </a:r>
            <a:r>
              <a:rPr lang="en-SG" dirty="0" smtClean="0"/>
              <a:t> cubes or balls, served in chilled coconut milk and sago.</a:t>
            </a:r>
          </a:p>
          <a:p>
            <a:r>
              <a:rPr lang="en-SG" dirty="0" smtClean="0">
                <a:hlinkClick r:id="rId24" tooltip="Ice kacang"/>
              </a:rPr>
              <a:t>Ice </a:t>
            </a:r>
            <a:r>
              <a:rPr lang="en-SG" dirty="0" err="1" smtClean="0">
                <a:hlinkClick r:id="rId24" tooltip="Ice kacang"/>
              </a:rPr>
              <a:t>kacang</a:t>
            </a:r>
            <a:r>
              <a:rPr lang="en-SG" dirty="0" smtClean="0"/>
              <a:t>, a mound of grated ice on a base consisting of jelly, red beans, corn and </a:t>
            </a:r>
            <a:r>
              <a:rPr lang="en-SG" dirty="0" err="1" smtClean="0">
                <a:hlinkClick r:id="rId25" tooltip="Attap"/>
              </a:rPr>
              <a:t>attap</a:t>
            </a:r>
            <a:r>
              <a:rPr lang="en-SG" dirty="0" smtClean="0"/>
              <a:t> </a:t>
            </a:r>
            <a:r>
              <a:rPr lang="en-SG" dirty="0" smtClean="0">
                <a:hlinkClick r:id="rId26" tooltip="Seed"/>
              </a:rPr>
              <a:t>seeds</a:t>
            </a:r>
            <a:r>
              <a:rPr lang="en-SG" dirty="0" smtClean="0"/>
              <a:t>, and topped with various kinds of coloured sugar syrups such as </a:t>
            </a:r>
            <a:r>
              <a:rPr lang="en-SG" dirty="0" err="1" smtClean="0">
                <a:hlinkClick r:id="rId27" tooltip="Palm sugar"/>
              </a:rPr>
              <a:t>gula</a:t>
            </a:r>
            <a:r>
              <a:rPr lang="en-SG" dirty="0" smtClean="0">
                <a:hlinkClick r:id="rId27" tooltip="Palm sugar"/>
              </a:rPr>
              <a:t> </a:t>
            </a:r>
            <a:r>
              <a:rPr lang="en-SG" dirty="0" err="1" smtClean="0">
                <a:hlinkClick r:id="rId27" tooltip="Palm sugar"/>
              </a:rPr>
              <a:t>melaka</a:t>
            </a:r>
            <a:r>
              <a:rPr lang="en-SG" dirty="0" smtClean="0"/>
              <a:t>, rose syrup and evaporated milk</a:t>
            </a:r>
          </a:p>
          <a:p>
            <a:r>
              <a:rPr lang="en-SG" dirty="0" err="1" smtClean="0">
                <a:hlinkClick r:id="rId28" tooltip="Kueh"/>
              </a:rPr>
              <a:t>Kueh</a:t>
            </a:r>
            <a:r>
              <a:rPr lang="en-SG" dirty="0" smtClean="0"/>
              <a:t>, also known as </a:t>
            </a:r>
            <a:r>
              <a:rPr lang="en-SG" dirty="0" err="1" smtClean="0"/>
              <a:t>kuih</a:t>
            </a:r>
            <a:r>
              <a:rPr lang="en-SG" dirty="0" smtClean="0"/>
              <a:t>. Small cakes or coconut milk based desserts that come in a variety of </a:t>
            </a:r>
            <a:r>
              <a:rPr lang="en-SG" dirty="0" err="1" smtClean="0"/>
              <a:t>flavors</a:t>
            </a:r>
            <a:r>
              <a:rPr lang="en-SG" dirty="0" smtClean="0"/>
              <a:t>, usually having fruit such as durian, banana, or sometimes </a:t>
            </a:r>
            <a:r>
              <a:rPr lang="en-SG" dirty="0" err="1" smtClean="0"/>
              <a:t>pandan</a:t>
            </a:r>
            <a:r>
              <a:rPr lang="en-SG" dirty="0" smtClean="0"/>
              <a:t>. "</a:t>
            </a:r>
            <a:r>
              <a:rPr lang="en-SG" dirty="0" err="1" smtClean="0"/>
              <a:t>Kueh</a:t>
            </a:r>
            <a:r>
              <a:rPr lang="en-SG" dirty="0" smtClean="0"/>
              <a:t> Lapis" is a rich, multi-layered cake-style </a:t>
            </a:r>
            <a:r>
              <a:rPr lang="en-SG" dirty="0" err="1" smtClean="0"/>
              <a:t>kueh</a:t>
            </a:r>
            <a:r>
              <a:rPr lang="en-SG" dirty="0" smtClean="0"/>
              <a:t> using a large amount of egg whites and studded with prunes. "Lapis </a:t>
            </a:r>
            <a:r>
              <a:rPr lang="en-SG" dirty="0" err="1" smtClean="0"/>
              <a:t>Sagu</a:t>
            </a:r>
            <a:r>
              <a:rPr lang="en-SG" dirty="0" smtClean="0"/>
              <a:t>" is also a popular </a:t>
            </a:r>
            <a:r>
              <a:rPr lang="en-SG" dirty="0" err="1" smtClean="0"/>
              <a:t>kueh</a:t>
            </a:r>
            <a:r>
              <a:rPr lang="en-SG" dirty="0" smtClean="0"/>
              <a:t> with layers of alternating </a:t>
            </a:r>
            <a:r>
              <a:rPr lang="en-SG" dirty="0" err="1" smtClean="0"/>
              <a:t>color</a:t>
            </a:r>
            <a:r>
              <a:rPr lang="en-SG" dirty="0" smtClean="0"/>
              <a:t> and a sweet, coconut taste. This dessert is common in Malay, Indonesian, and </a:t>
            </a:r>
            <a:r>
              <a:rPr lang="en-SG" dirty="0" err="1" smtClean="0"/>
              <a:t>Peranakan</a:t>
            </a:r>
            <a:r>
              <a:rPr lang="en-SG" dirty="0" smtClean="0"/>
              <a:t> cooking.</a:t>
            </a:r>
          </a:p>
          <a:p>
            <a:r>
              <a:rPr lang="en-SG" dirty="0" smtClean="0">
                <a:hlinkClick r:id="rId29"/>
              </a:rPr>
              <a:t>Mango pudding</a:t>
            </a:r>
            <a:endParaRPr lang="en-SG" dirty="0" smtClean="0"/>
          </a:p>
          <a:p>
            <a:endParaRPr lang="en-SG"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Desserts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47500" lnSpcReduction="20000"/>
          </a:bodyPr>
          <a:lstStyle/>
          <a:p>
            <a:r>
              <a:rPr lang="en-SG" sz="2900" dirty="0" smtClean="0">
                <a:hlinkClick r:id="rId2" tooltip="Oshiruko"/>
              </a:rPr>
              <a:t>Red bean soup</a:t>
            </a:r>
            <a:r>
              <a:rPr lang="en-SG" sz="2900" dirty="0" smtClean="0"/>
              <a:t> (</a:t>
            </a:r>
            <a:r>
              <a:rPr lang="zh-SG" altLang="en-US" sz="2900" dirty="0" smtClean="0"/>
              <a:t>红豆汤</a:t>
            </a:r>
            <a:r>
              <a:rPr lang="en-US" altLang="zh-SG" sz="2900" dirty="0" smtClean="0"/>
              <a:t>)</a:t>
            </a:r>
          </a:p>
          <a:p>
            <a:r>
              <a:rPr lang="en-SG" sz="2900" dirty="0" smtClean="0"/>
              <a:t>Or-Ni, a </a:t>
            </a:r>
            <a:r>
              <a:rPr lang="en-SG" sz="2900" dirty="0" err="1" smtClean="0"/>
              <a:t>Teochew</a:t>
            </a:r>
            <a:r>
              <a:rPr lang="en-SG" sz="2900" dirty="0" smtClean="0"/>
              <a:t> dish consisting of yam paste, coconut paste and </a:t>
            </a:r>
            <a:r>
              <a:rPr lang="en-SG" sz="2900" dirty="0" err="1" smtClean="0"/>
              <a:t>ginko</a:t>
            </a:r>
            <a:r>
              <a:rPr lang="en-SG" sz="2900" dirty="0" smtClean="0"/>
              <a:t> nuts. A popular dish in Chinese restaurants.</a:t>
            </a:r>
          </a:p>
          <a:p>
            <a:r>
              <a:rPr lang="en-SG" sz="2900" dirty="0" err="1" smtClean="0"/>
              <a:t>Pandan</a:t>
            </a:r>
            <a:r>
              <a:rPr lang="en-SG" sz="2900" dirty="0" smtClean="0"/>
              <a:t> chiffon cake, a fluffy light cake flavoured with </a:t>
            </a:r>
            <a:r>
              <a:rPr lang="en-SG" sz="2900" dirty="0" err="1" smtClean="0">
                <a:hlinkClick r:id="rId3" tooltip="Pandanus amaryllifolius"/>
              </a:rPr>
              <a:t>pandan</a:t>
            </a:r>
            <a:r>
              <a:rPr lang="en-SG" sz="2900" dirty="0" smtClean="0"/>
              <a:t> leaves and is a characteristic green colour</a:t>
            </a:r>
          </a:p>
          <a:p>
            <a:r>
              <a:rPr lang="en-SG" sz="2900" dirty="0" smtClean="0">
                <a:hlinkClick r:id="rId4" tooltip="Pineapple tarts"/>
              </a:rPr>
              <a:t>Pineapple tarts</a:t>
            </a:r>
            <a:r>
              <a:rPr lang="en-SG" sz="2900" dirty="0" smtClean="0"/>
              <a:t> are made with pineapple jam in a pastry.</a:t>
            </a:r>
          </a:p>
          <a:p>
            <a:r>
              <a:rPr lang="en-SG" sz="2900" dirty="0" err="1" smtClean="0"/>
              <a:t>Pulut</a:t>
            </a:r>
            <a:r>
              <a:rPr lang="en-SG" sz="2900" dirty="0" smtClean="0"/>
              <a:t> </a:t>
            </a:r>
            <a:r>
              <a:rPr lang="en-SG" sz="2900" dirty="0" err="1" smtClean="0"/>
              <a:t>Hitam</a:t>
            </a:r>
            <a:r>
              <a:rPr lang="en-SG" sz="2900" dirty="0" smtClean="0"/>
              <a:t>, a creamy dessert made of black glutinous rice and served with coconut cream</a:t>
            </a:r>
          </a:p>
          <a:p>
            <a:r>
              <a:rPr lang="en-SG" sz="2900" dirty="0" smtClean="0"/>
              <a:t>Red ruby, a Thai dessert made by boiling pieces of water-chestnut covered in tapioca flour and red food colouring, and serving them over shaved ice, rose syrup and evaporated milk. Also known as "mock pomegranate" since the chestnut pieces bear a resemblance to the seeds of that fruit.</a:t>
            </a:r>
          </a:p>
          <a:p>
            <a:r>
              <a:rPr lang="en-SG" sz="2900" dirty="0" err="1" smtClean="0"/>
              <a:t>Sugee</a:t>
            </a:r>
            <a:r>
              <a:rPr lang="en-SG" sz="2900" dirty="0" smtClean="0"/>
              <a:t> Cake, a soft cake made with semolina flour and a high concentration of egg yolks. Served in Eurasian, Malay and Chinese cuisine</a:t>
            </a:r>
          </a:p>
          <a:p>
            <a:r>
              <a:rPr lang="en-SG" sz="2900" dirty="0" err="1" smtClean="0"/>
              <a:t>Sagu</a:t>
            </a:r>
            <a:r>
              <a:rPr lang="en-SG" sz="2900" dirty="0" smtClean="0"/>
              <a:t> </a:t>
            </a:r>
            <a:r>
              <a:rPr lang="en-SG" sz="2900" dirty="0" err="1" smtClean="0"/>
              <a:t>Gula</a:t>
            </a:r>
            <a:r>
              <a:rPr lang="en-SG" sz="2900" dirty="0" smtClean="0"/>
              <a:t> Melaka, sago pearl pudding with coconut milk and palm sugar syrup</a:t>
            </a:r>
          </a:p>
          <a:p>
            <a:r>
              <a:rPr lang="en-SG" sz="2900" dirty="0" smtClean="0"/>
              <a:t>Tau </a:t>
            </a:r>
            <a:r>
              <a:rPr lang="en-SG" sz="2900" dirty="0" err="1" smtClean="0"/>
              <a:t>Suan</a:t>
            </a:r>
            <a:r>
              <a:rPr lang="en-SG" sz="2900" dirty="0" smtClean="0"/>
              <a:t>, </a:t>
            </a:r>
            <a:r>
              <a:rPr lang="en-SG" sz="2900" dirty="0" err="1" smtClean="0"/>
              <a:t>mung</a:t>
            </a:r>
            <a:r>
              <a:rPr lang="en-SG" sz="2900" dirty="0" smtClean="0"/>
              <a:t> </a:t>
            </a:r>
            <a:r>
              <a:rPr lang="en-SG" sz="2900" dirty="0" err="1" smtClean="0"/>
              <a:t>daal</a:t>
            </a:r>
            <a:r>
              <a:rPr lang="en-SG" sz="2900" dirty="0" smtClean="0"/>
              <a:t> beans in jelly, served hot, with dough crullers</a:t>
            </a:r>
          </a:p>
          <a:p>
            <a:r>
              <a:rPr lang="en-SG" sz="2900" dirty="0" err="1" smtClean="0">
                <a:hlinkClick r:id="rId5" tooltip="Tangyuan (food)"/>
              </a:rPr>
              <a:t>Tangyuan</a:t>
            </a:r>
            <a:r>
              <a:rPr lang="en-SG" sz="2900" dirty="0" smtClean="0"/>
              <a:t>, glutinous rice balls (</a:t>
            </a:r>
            <a:r>
              <a:rPr lang="en-SG" sz="2900" dirty="0" err="1" smtClean="0"/>
              <a:t>stuffings</a:t>
            </a:r>
            <a:r>
              <a:rPr lang="en-SG" sz="2900" dirty="0" smtClean="0"/>
              <a:t> such as black sesame, red bean or peanut) served in soup. A variation known as "Ah Balling" also exists, often served with a peanut soup</a:t>
            </a:r>
          </a:p>
          <a:p>
            <a:r>
              <a:rPr lang="en-SG" sz="2900" dirty="0" smtClean="0">
                <a:hlinkClick r:id="rId6" tooltip="Douhua"/>
              </a:rPr>
              <a:t>Tau-</a:t>
            </a:r>
            <a:r>
              <a:rPr lang="en-SG" sz="2900" dirty="0" err="1" smtClean="0">
                <a:hlinkClick r:id="rId6" tooltip="Douhua"/>
              </a:rPr>
              <a:t>Huay</a:t>
            </a:r>
            <a:r>
              <a:rPr lang="en-SG" sz="2900" dirty="0" smtClean="0"/>
              <a:t>, hot and soft soya bean curd sweetened with syrup.</a:t>
            </a:r>
          </a:p>
          <a:p>
            <a:r>
              <a:rPr lang="en-SG" sz="2900" dirty="0" smtClean="0">
                <a:hlinkClick r:id="rId7" tooltip="Watermelon sago (page does not exist)"/>
              </a:rPr>
              <a:t>Watermelon sago</a:t>
            </a:r>
            <a:r>
              <a:rPr lang="en-SG" sz="2900" dirty="0" smtClean="0"/>
              <a:t>, </a:t>
            </a:r>
            <a:r>
              <a:rPr lang="en-SG" sz="2900" dirty="0" smtClean="0">
                <a:hlinkClick r:id="rId8"/>
              </a:rPr>
              <a:t>watermelon</a:t>
            </a:r>
            <a:r>
              <a:rPr lang="en-SG" sz="2900" dirty="0" smtClean="0"/>
              <a:t> cubes or balls, served in chilled coconut milk and sago.</a:t>
            </a:r>
          </a:p>
          <a:p>
            <a:endParaRPr lang="en-SG"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Drinks</a:t>
            </a:r>
            <a:endParaRPr lang="en-SG" dirty="0"/>
          </a:p>
        </p:txBody>
      </p:sp>
      <p:sp>
        <p:nvSpPr>
          <p:cNvPr id="3" name="Content Placeholder 2"/>
          <p:cNvSpPr>
            <a:spLocks noGrp="1"/>
          </p:cNvSpPr>
          <p:nvPr>
            <p:ph idx="1"/>
          </p:nvPr>
        </p:nvSpPr>
        <p:spPr/>
        <p:txBody>
          <a:bodyPr>
            <a:normAutofit fontScale="62500" lnSpcReduction="20000"/>
          </a:bodyPr>
          <a:lstStyle/>
          <a:p>
            <a:r>
              <a:rPr lang="en-SG" b="1" dirty="0" smtClean="0"/>
              <a:t>Drinks/beverages</a:t>
            </a:r>
          </a:p>
          <a:p>
            <a:r>
              <a:rPr lang="en-SG" dirty="0" smtClean="0"/>
              <a:t>A typical open-air kopi </a:t>
            </a:r>
            <a:r>
              <a:rPr lang="en-SG" dirty="0" err="1" smtClean="0"/>
              <a:t>tiam</a:t>
            </a:r>
            <a:r>
              <a:rPr lang="en-SG" dirty="0" smtClean="0"/>
              <a:t> in Singapore</a:t>
            </a:r>
          </a:p>
          <a:p>
            <a:r>
              <a:rPr lang="en-SG" dirty="0" smtClean="0">
                <a:hlinkClick r:id="rId2" tooltip="Chin chow"/>
              </a:rPr>
              <a:t>Chin chow</a:t>
            </a:r>
            <a:r>
              <a:rPr lang="en-SG" dirty="0" smtClean="0"/>
              <a:t> drink, </a:t>
            </a:r>
            <a:r>
              <a:rPr lang="zh-SG" altLang="en-US" dirty="0" smtClean="0"/>
              <a:t>仙草水 </a:t>
            </a:r>
            <a:r>
              <a:rPr lang="en-US" altLang="zh-SG" dirty="0" smtClean="0"/>
              <a:t>(</a:t>
            </a:r>
            <a:r>
              <a:rPr lang="en-SG" dirty="0" err="1" smtClean="0"/>
              <a:t>xiān</a:t>
            </a:r>
            <a:r>
              <a:rPr lang="en-SG" dirty="0" smtClean="0"/>
              <a:t> </a:t>
            </a:r>
            <a:r>
              <a:rPr lang="en-SG" dirty="0" err="1" smtClean="0"/>
              <a:t>cǎo</a:t>
            </a:r>
            <a:r>
              <a:rPr lang="en-SG" dirty="0" smtClean="0"/>
              <a:t> </a:t>
            </a:r>
            <a:r>
              <a:rPr lang="en-SG" dirty="0" err="1" smtClean="0"/>
              <a:t>shuǐ</a:t>
            </a:r>
            <a:r>
              <a:rPr lang="en-SG" dirty="0" smtClean="0"/>
              <a:t>)</a:t>
            </a:r>
          </a:p>
          <a:p>
            <a:r>
              <a:rPr lang="en-SG" dirty="0" smtClean="0">
                <a:hlinkClick r:id="rId3" tooltip="Bandung (drink)"/>
              </a:rPr>
              <a:t>Bandung</a:t>
            </a:r>
            <a:r>
              <a:rPr lang="en-SG" dirty="0" smtClean="0"/>
              <a:t>, rose syrup with evaporated milk</a:t>
            </a:r>
          </a:p>
          <a:p>
            <a:r>
              <a:rPr lang="en-SG" dirty="0" smtClean="0">
                <a:hlinkClick r:id="rId4" tooltip="Bubble Tea"/>
              </a:rPr>
              <a:t>Bubble Tea</a:t>
            </a:r>
            <a:r>
              <a:rPr lang="en-SG" dirty="0" smtClean="0"/>
              <a:t>, is traditionally made by adding </a:t>
            </a:r>
            <a:r>
              <a:rPr lang="en-SG" dirty="0" err="1" smtClean="0"/>
              <a:t>boba</a:t>
            </a:r>
            <a:r>
              <a:rPr lang="en-SG" dirty="0" smtClean="0"/>
              <a:t> balls(made from a mixture of tapioca and </a:t>
            </a:r>
            <a:r>
              <a:rPr lang="en-SG" dirty="0" err="1" smtClean="0"/>
              <a:t>carrageenan</a:t>
            </a:r>
            <a:r>
              <a:rPr lang="en-SG" dirty="0" smtClean="0"/>
              <a:t> powder), large or small, to shaken milk black tea.</a:t>
            </a:r>
          </a:p>
          <a:p>
            <a:r>
              <a:rPr lang="en-SG" dirty="0" err="1" smtClean="0">
                <a:hlinkClick r:id="rId5" tooltip="Horlicks Dinosaur (page does not exist)"/>
              </a:rPr>
              <a:t>Horlicks</a:t>
            </a:r>
            <a:r>
              <a:rPr lang="en-SG" dirty="0" smtClean="0">
                <a:hlinkClick r:id="rId5" tooltip="Horlicks Dinosaur (page does not exist)"/>
              </a:rPr>
              <a:t> Dinosaur</a:t>
            </a:r>
            <a:r>
              <a:rPr lang="en-SG" dirty="0" smtClean="0"/>
              <a:t>, conventional </a:t>
            </a:r>
            <a:r>
              <a:rPr lang="en-SG" dirty="0" err="1" smtClean="0"/>
              <a:t>Horlicks</a:t>
            </a:r>
            <a:r>
              <a:rPr lang="en-SG" dirty="0" smtClean="0"/>
              <a:t> served with lots of </a:t>
            </a:r>
            <a:r>
              <a:rPr lang="en-SG" dirty="0" err="1" smtClean="0"/>
              <a:t>Horlicks</a:t>
            </a:r>
            <a:r>
              <a:rPr lang="en-SG" dirty="0" smtClean="0"/>
              <a:t> powder on top</a:t>
            </a:r>
          </a:p>
          <a:p>
            <a:r>
              <a:rPr lang="en-SG" dirty="0" smtClean="0">
                <a:hlinkClick r:id="rId6" tooltip="Milo Dinosaur (page does not exist)"/>
              </a:rPr>
              <a:t>Milo Dinosaur</a:t>
            </a:r>
            <a:r>
              <a:rPr lang="en-SG" dirty="0" smtClean="0"/>
              <a:t>, conventional Milo served with lots of Milo powder on top</a:t>
            </a:r>
          </a:p>
          <a:p>
            <a:r>
              <a:rPr lang="en-SG" dirty="0" smtClean="0">
                <a:hlinkClick r:id="rId7" tooltip="Milo Godzilla (page does not exist)"/>
              </a:rPr>
              <a:t>Milo Godzilla</a:t>
            </a:r>
            <a:r>
              <a:rPr lang="en-SG" dirty="0" smtClean="0"/>
              <a:t> (aka </a:t>
            </a:r>
            <a:r>
              <a:rPr lang="en-SG" dirty="0" smtClean="0">
                <a:hlinkClick r:id="rId8" tooltip="Milo T-Rex (page does not exist)"/>
              </a:rPr>
              <a:t>Milo T-Rex</a:t>
            </a:r>
            <a:r>
              <a:rPr lang="en-SG" dirty="0" smtClean="0"/>
              <a:t>), Milo Dinosaur with a scoop of ice-cream and optional whipped cream</a:t>
            </a:r>
          </a:p>
          <a:p>
            <a:r>
              <a:rPr lang="en-SG" dirty="0" smtClean="0">
                <a:hlinkClick r:id="rId9"/>
              </a:rPr>
              <a:t>Singapore Sling</a:t>
            </a:r>
            <a:endParaRPr lang="en-SG" dirty="0" smtClean="0"/>
          </a:p>
          <a:p>
            <a:r>
              <a:rPr lang="en-SG" dirty="0" smtClean="0">
                <a:hlinkClick r:id="rId10" tooltip="Soya bean"/>
              </a:rPr>
              <a:t>Soya bean</a:t>
            </a:r>
            <a:r>
              <a:rPr lang="en-SG" dirty="0" smtClean="0"/>
              <a:t> milk</a:t>
            </a:r>
          </a:p>
          <a:p>
            <a:r>
              <a:rPr lang="en-SG" dirty="0" smtClean="0">
                <a:hlinkClick r:id="rId11" tooltip="Sugar cane"/>
              </a:rPr>
              <a:t>Sugar cane</a:t>
            </a:r>
            <a:r>
              <a:rPr lang="en-SG" dirty="0" smtClean="0"/>
              <a:t> juice</a:t>
            </a:r>
          </a:p>
          <a:p>
            <a:r>
              <a:rPr lang="en-SG" dirty="0" err="1" smtClean="0">
                <a:hlinkClick r:id="rId12" tooltip="Teh halia tarik (page does not exist)"/>
              </a:rPr>
              <a:t>Teh</a:t>
            </a:r>
            <a:r>
              <a:rPr lang="en-SG" dirty="0" smtClean="0">
                <a:hlinkClick r:id="rId12" tooltip="Teh halia tarik (page does not exist)"/>
              </a:rPr>
              <a:t> </a:t>
            </a:r>
            <a:r>
              <a:rPr lang="en-SG" dirty="0" err="1" smtClean="0">
                <a:hlinkClick r:id="rId12" tooltip="Teh halia tarik (page does not exist)"/>
              </a:rPr>
              <a:t>halia</a:t>
            </a:r>
            <a:r>
              <a:rPr lang="en-SG" dirty="0" smtClean="0">
                <a:hlinkClick r:id="rId12" tooltip="Teh halia tarik (page does not exist)"/>
              </a:rPr>
              <a:t> </a:t>
            </a:r>
            <a:r>
              <a:rPr lang="en-SG" dirty="0" err="1" smtClean="0">
                <a:hlinkClick r:id="rId12" tooltip="Teh halia tarik (page does not exist)"/>
              </a:rPr>
              <a:t>tarik</a:t>
            </a:r>
            <a:r>
              <a:rPr lang="en-SG" dirty="0" smtClean="0"/>
              <a:t>, ginger tea with milk pulled (</a:t>
            </a:r>
            <a:r>
              <a:rPr lang="en-SG" dirty="0" err="1" smtClean="0"/>
              <a:t>tarik</a:t>
            </a:r>
            <a:r>
              <a:rPr lang="en-SG" dirty="0" smtClean="0"/>
              <a:t>)</a:t>
            </a:r>
          </a:p>
          <a:p>
            <a:r>
              <a:rPr lang="en-SG" dirty="0" err="1" smtClean="0">
                <a:hlinkClick r:id="rId13"/>
              </a:rPr>
              <a:t>Teh</a:t>
            </a:r>
            <a:r>
              <a:rPr lang="en-SG" dirty="0" smtClean="0">
                <a:hlinkClick r:id="rId13"/>
              </a:rPr>
              <a:t> </a:t>
            </a:r>
            <a:r>
              <a:rPr lang="en-SG" dirty="0" err="1" smtClean="0">
                <a:hlinkClick r:id="rId13"/>
              </a:rPr>
              <a:t>tarik</a:t>
            </a:r>
            <a:r>
              <a:rPr lang="en-SG" dirty="0" smtClean="0"/>
              <a:t>, </a:t>
            </a:r>
            <a:r>
              <a:rPr lang="en-SG" dirty="0" smtClean="0">
                <a:hlinkClick r:id="rId14"/>
              </a:rPr>
              <a:t>tea</a:t>
            </a:r>
            <a:r>
              <a:rPr lang="en-SG" dirty="0" smtClean="0"/>
              <a:t> mixed with </a:t>
            </a:r>
            <a:r>
              <a:rPr lang="en-SG" dirty="0" smtClean="0">
                <a:hlinkClick r:id="rId15"/>
              </a:rPr>
              <a:t>evaporated milk</a:t>
            </a:r>
            <a:r>
              <a:rPr lang="en-SG" dirty="0" smtClean="0"/>
              <a:t>, usually </a:t>
            </a:r>
            <a:r>
              <a:rPr lang="en-SG" dirty="0" smtClean="0">
                <a:hlinkClick r:id="rId16" tooltip="Carnation (brand)"/>
              </a:rPr>
              <a:t>Carnation brand</a:t>
            </a:r>
            <a:r>
              <a:rPr lang="en-SG" dirty="0" smtClean="0"/>
              <a:t>. This tea is unique in that during preparation, the tea is tossed repeatedly from one mug to another to create a thick froth (hence the name </a:t>
            </a:r>
            <a:r>
              <a:rPr lang="en-SG" i="1" dirty="0" err="1" smtClean="0"/>
              <a:t>teh</a:t>
            </a:r>
            <a:r>
              <a:rPr lang="en-SG" i="1" dirty="0" smtClean="0"/>
              <a:t> </a:t>
            </a:r>
            <a:r>
              <a:rPr lang="en-SG" i="1" dirty="0" err="1" smtClean="0"/>
              <a:t>tarik</a:t>
            </a:r>
            <a:r>
              <a:rPr lang="en-SG" dirty="0" smtClean="0"/>
              <a:t>, meaning '"pulled tea"). See picture </a:t>
            </a:r>
            <a:r>
              <a:rPr lang="en-SG" dirty="0" smtClean="0">
                <a:hlinkClick r:id="rId17"/>
              </a:rPr>
              <a:t>here</a:t>
            </a:r>
            <a:r>
              <a:rPr lang="en-SG" dirty="0" smtClean="0"/>
              <a:t>.</a:t>
            </a:r>
          </a:p>
          <a:p>
            <a:r>
              <a:rPr lang="en-SG" dirty="0" smtClean="0">
                <a:hlinkClick r:id="rId18" tooltip="Tiger Beer"/>
              </a:rPr>
              <a:t>Tiger Beer</a:t>
            </a:r>
            <a:endParaRPr lang="en-SG" dirty="0" smtClean="0"/>
          </a:p>
          <a:p>
            <a:endParaRPr lang="en-SG"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dirty="0" smtClean="0"/>
              <a:t>Local names for Coffee and Tea</a:t>
            </a:r>
            <a:endParaRPr lang="en-SG" dirty="0"/>
          </a:p>
        </p:txBody>
      </p:sp>
      <p:sp>
        <p:nvSpPr>
          <p:cNvPr id="3" name="Content Placeholder 2"/>
          <p:cNvSpPr>
            <a:spLocks noGrp="1"/>
          </p:cNvSpPr>
          <p:nvPr>
            <p:ph idx="1"/>
          </p:nvPr>
        </p:nvSpPr>
        <p:spPr/>
        <p:txBody>
          <a:bodyPr>
            <a:normAutofit fontScale="70000" lnSpcReduction="20000"/>
          </a:bodyPr>
          <a:lstStyle/>
          <a:p>
            <a:r>
              <a:rPr lang="en-SG" b="1" dirty="0" smtClean="0"/>
              <a:t>Local names for coffee and tea</a:t>
            </a:r>
          </a:p>
          <a:p>
            <a:r>
              <a:rPr lang="en-SG" dirty="0" smtClean="0"/>
              <a:t>At </a:t>
            </a:r>
            <a:r>
              <a:rPr lang="en-SG" dirty="0" smtClean="0">
                <a:hlinkClick r:id="rId2" tooltip="Kopi tiam"/>
              </a:rPr>
              <a:t>kopi </a:t>
            </a:r>
            <a:r>
              <a:rPr lang="en-SG" dirty="0" err="1" smtClean="0">
                <a:hlinkClick r:id="rId2" tooltip="Kopi tiam"/>
              </a:rPr>
              <a:t>tiams</a:t>
            </a:r>
            <a:r>
              <a:rPr lang="en-SG" dirty="0" smtClean="0"/>
              <a:t>, coffee and tea are usually ordered using their local names.</a:t>
            </a:r>
          </a:p>
          <a:p>
            <a:r>
              <a:rPr lang="en-SG" b="1" dirty="0" smtClean="0"/>
              <a:t>Coffee</a:t>
            </a:r>
            <a:endParaRPr lang="en-SG" dirty="0" smtClean="0"/>
          </a:p>
          <a:p>
            <a:r>
              <a:rPr lang="en-SG" i="1" dirty="0" smtClean="0"/>
              <a:t>Kopi</a:t>
            </a:r>
            <a:r>
              <a:rPr lang="en-SG" dirty="0" smtClean="0"/>
              <a:t>, coffee</a:t>
            </a:r>
          </a:p>
          <a:p>
            <a:r>
              <a:rPr lang="en-SG" i="1" dirty="0" smtClean="0"/>
              <a:t>Kopi-</a:t>
            </a:r>
            <a:r>
              <a:rPr lang="en-SG" i="1" dirty="0" err="1" smtClean="0"/>
              <a:t>gau</a:t>
            </a:r>
            <a:r>
              <a:rPr lang="en-SG" dirty="0" smtClean="0"/>
              <a:t>, coffee (strong brew – "</a:t>
            </a:r>
            <a:r>
              <a:rPr lang="en-SG" dirty="0" err="1" smtClean="0"/>
              <a:t>gau</a:t>
            </a:r>
            <a:r>
              <a:rPr lang="en-SG" dirty="0" smtClean="0"/>
              <a:t>" is "</a:t>
            </a:r>
            <a:r>
              <a:rPr lang="zh-SG" altLang="en-US" dirty="0" smtClean="0"/>
              <a:t>厚</a:t>
            </a:r>
            <a:r>
              <a:rPr lang="en-US" altLang="zh-SG" dirty="0" smtClean="0"/>
              <a:t>" </a:t>
            </a:r>
            <a:r>
              <a:rPr lang="en-SG" dirty="0" smtClean="0"/>
              <a:t>in </a:t>
            </a:r>
            <a:r>
              <a:rPr lang="en-SG" dirty="0" err="1" smtClean="0"/>
              <a:t>Hokkien</a:t>
            </a:r>
            <a:r>
              <a:rPr lang="en-SG" dirty="0" smtClean="0"/>
              <a:t>)</a:t>
            </a:r>
          </a:p>
          <a:p>
            <a:r>
              <a:rPr lang="en-SG" i="1" dirty="0" smtClean="0"/>
              <a:t>Kopi-</a:t>
            </a:r>
            <a:r>
              <a:rPr lang="en-SG" i="1" dirty="0" err="1" smtClean="0"/>
              <a:t>po</a:t>
            </a:r>
            <a:r>
              <a:rPr lang="en-SG" dirty="0" smtClean="0"/>
              <a:t>, coffee (weak brew – "</a:t>
            </a:r>
            <a:r>
              <a:rPr lang="en-SG" dirty="0" err="1" smtClean="0"/>
              <a:t>po</a:t>
            </a:r>
            <a:r>
              <a:rPr lang="en-SG" dirty="0" smtClean="0"/>
              <a:t>" is "</a:t>
            </a:r>
            <a:r>
              <a:rPr lang="zh-SG" altLang="en-US" dirty="0" smtClean="0"/>
              <a:t>薄</a:t>
            </a:r>
            <a:r>
              <a:rPr lang="en-US" altLang="zh-SG" dirty="0" smtClean="0"/>
              <a:t>" </a:t>
            </a:r>
            <a:r>
              <a:rPr lang="en-SG" dirty="0" smtClean="0"/>
              <a:t>in </a:t>
            </a:r>
            <a:r>
              <a:rPr lang="en-SG" dirty="0" err="1" smtClean="0"/>
              <a:t>Hokkien</a:t>
            </a:r>
            <a:r>
              <a:rPr lang="en-SG" dirty="0" smtClean="0"/>
              <a:t>)</a:t>
            </a:r>
          </a:p>
          <a:p>
            <a:r>
              <a:rPr lang="en-SG" i="1" dirty="0" smtClean="0"/>
              <a:t>Kopi-C</a:t>
            </a:r>
            <a:r>
              <a:rPr lang="en-SG" dirty="0" smtClean="0"/>
              <a:t>, coffee with evaporated milk</a:t>
            </a:r>
          </a:p>
          <a:p>
            <a:r>
              <a:rPr lang="en-SG" i="1" dirty="0" smtClean="0"/>
              <a:t>Kopi-C-</a:t>
            </a:r>
            <a:r>
              <a:rPr lang="en-SG" i="1" dirty="0" err="1" smtClean="0"/>
              <a:t>kosong</a:t>
            </a:r>
            <a:r>
              <a:rPr lang="en-SG" dirty="0" smtClean="0"/>
              <a:t>, coffee with evaporated milk and no sugar ('</a:t>
            </a:r>
            <a:r>
              <a:rPr lang="en-SG" dirty="0" err="1" smtClean="0"/>
              <a:t>kosong</a:t>
            </a:r>
            <a:r>
              <a:rPr lang="en-SG" dirty="0" smtClean="0"/>
              <a:t>" means empty in Malay)</a:t>
            </a:r>
          </a:p>
          <a:p>
            <a:r>
              <a:rPr lang="en-SG" i="1" dirty="0" smtClean="0"/>
              <a:t>Kopi-O</a:t>
            </a:r>
            <a:r>
              <a:rPr lang="en-SG" dirty="0" smtClean="0"/>
              <a:t>, coffee with sugar only</a:t>
            </a:r>
          </a:p>
          <a:p>
            <a:r>
              <a:rPr lang="en-SG" i="1" dirty="0" smtClean="0"/>
              <a:t>Kopi-O-</a:t>
            </a:r>
            <a:r>
              <a:rPr lang="en-SG" i="1" dirty="0" err="1" smtClean="0"/>
              <a:t>kosong</a:t>
            </a:r>
            <a:r>
              <a:rPr lang="en-SG" dirty="0" smtClean="0"/>
              <a:t>, coffee without sugar or milk</a:t>
            </a:r>
          </a:p>
          <a:p>
            <a:r>
              <a:rPr lang="en-SG" i="1" dirty="0" smtClean="0"/>
              <a:t>Kopi-O-</a:t>
            </a:r>
            <a:r>
              <a:rPr lang="en-SG" i="1" dirty="0" err="1" smtClean="0"/>
              <a:t>kosong</a:t>
            </a:r>
            <a:r>
              <a:rPr lang="en-SG" i="1" dirty="0" smtClean="0"/>
              <a:t>-</a:t>
            </a:r>
            <a:r>
              <a:rPr lang="en-SG" i="1" dirty="0" err="1" smtClean="0"/>
              <a:t>gau</a:t>
            </a:r>
            <a:r>
              <a:rPr lang="en-SG" dirty="0" smtClean="0"/>
              <a:t>, a strong brew of coffee without sugar or milk</a:t>
            </a:r>
          </a:p>
          <a:p>
            <a:r>
              <a:rPr lang="en-SG" i="1" dirty="0" smtClean="0"/>
              <a:t>Kopi-</a:t>
            </a:r>
            <a:r>
              <a:rPr lang="en-SG" i="1" dirty="0" err="1" smtClean="0"/>
              <a:t>bing</a:t>
            </a:r>
            <a:r>
              <a:rPr lang="en-SG" dirty="0" smtClean="0"/>
              <a:t> or </a:t>
            </a:r>
            <a:r>
              <a:rPr lang="en-SG" i="1" dirty="0" smtClean="0"/>
              <a:t>Kopi-ice</a:t>
            </a:r>
            <a:r>
              <a:rPr lang="en-SG" dirty="0" smtClean="0"/>
              <a:t>, coffee with milk, sugar and ice</a:t>
            </a:r>
          </a:p>
          <a:p>
            <a:r>
              <a:rPr lang="en-SG" i="1" dirty="0" smtClean="0"/>
              <a:t>Kopi-</a:t>
            </a:r>
            <a:r>
              <a:rPr lang="en-SG" i="1" dirty="0" err="1" smtClean="0"/>
              <a:t>xiu</a:t>
            </a:r>
            <a:r>
              <a:rPr lang="en-SG" i="1" dirty="0" smtClean="0"/>
              <a:t>-</a:t>
            </a:r>
            <a:r>
              <a:rPr lang="en-SG" i="1" dirty="0" err="1" smtClean="0"/>
              <a:t>dai</a:t>
            </a:r>
            <a:r>
              <a:rPr lang="en-SG" dirty="0" smtClean="0"/>
              <a:t>, coffee with less sweetened milk</a:t>
            </a:r>
          </a:p>
          <a:p>
            <a:r>
              <a:rPr lang="en-SG" i="1" dirty="0" smtClean="0"/>
              <a:t>Kopi-</a:t>
            </a:r>
            <a:r>
              <a:rPr lang="en-SG" i="1" dirty="0" err="1" smtClean="0"/>
              <a:t>gah</a:t>
            </a:r>
            <a:r>
              <a:rPr lang="en-SG" i="1" dirty="0" smtClean="0"/>
              <a:t>-</a:t>
            </a:r>
            <a:r>
              <a:rPr lang="en-SG" i="1" dirty="0" err="1" smtClean="0"/>
              <a:t>dai</a:t>
            </a:r>
            <a:r>
              <a:rPr lang="en-SG" dirty="0" smtClean="0"/>
              <a:t>, coffee with extra sweetened milk</a:t>
            </a:r>
          </a:p>
          <a:p>
            <a:r>
              <a:rPr lang="en-SG" dirty="0" smtClean="0"/>
              <a:t>refers </a:t>
            </a:r>
            <a:r>
              <a:rPr lang="en-SG" dirty="0" smtClean="0"/>
              <a:t>to </a:t>
            </a:r>
            <a:r>
              <a:rPr lang="en-SG" i="1" dirty="0" smtClean="0">
                <a:hlinkClick r:id="rId3" tooltip="Carnation (trademark)"/>
              </a:rPr>
              <a:t>Carnation</a:t>
            </a:r>
            <a:r>
              <a:rPr lang="en-SG" dirty="0" smtClean="0"/>
              <a:t>, a brand of evaporated milk.</a:t>
            </a:r>
          </a:p>
          <a:p>
            <a:endParaRPr lang="en-SG"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dirty="0" smtClean="0"/>
              <a:t>Local names for coffee and tea</a:t>
            </a:r>
            <a:endParaRPr lang="en-SG" dirty="0"/>
          </a:p>
        </p:txBody>
      </p:sp>
      <p:sp>
        <p:nvSpPr>
          <p:cNvPr id="3" name="Content Placeholder 2"/>
          <p:cNvSpPr>
            <a:spLocks noGrp="1"/>
          </p:cNvSpPr>
          <p:nvPr>
            <p:ph idx="1"/>
          </p:nvPr>
        </p:nvSpPr>
        <p:spPr/>
        <p:txBody>
          <a:bodyPr>
            <a:normAutofit fontScale="62500" lnSpcReduction="20000"/>
          </a:bodyPr>
          <a:lstStyle/>
          <a:p>
            <a:r>
              <a:rPr lang="en-SG" b="1" dirty="0" smtClean="0"/>
              <a:t>Tea</a:t>
            </a:r>
            <a:endParaRPr lang="en-SG" dirty="0" smtClean="0"/>
          </a:p>
          <a:p>
            <a:r>
              <a:rPr lang="en-SG" i="1" dirty="0" err="1" smtClean="0"/>
              <a:t>Teh</a:t>
            </a:r>
            <a:r>
              <a:rPr lang="en-SG" dirty="0" smtClean="0"/>
              <a:t>, tea with milk and sugar</a:t>
            </a:r>
          </a:p>
          <a:p>
            <a:r>
              <a:rPr lang="en-SG" i="1" dirty="0" err="1" smtClean="0"/>
              <a:t>Teh</a:t>
            </a:r>
            <a:r>
              <a:rPr lang="en-SG" i="1" dirty="0" smtClean="0"/>
              <a:t>-C</a:t>
            </a:r>
            <a:r>
              <a:rPr lang="en-SG" dirty="0" smtClean="0"/>
              <a:t>, tea with evaporated milk</a:t>
            </a:r>
          </a:p>
          <a:p>
            <a:r>
              <a:rPr lang="en-SG" i="1" dirty="0" err="1" smtClean="0"/>
              <a:t>Teh</a:t>
            </a:r>
            <a:r>
              <a:rPr lang="en-SG" i="1" dirty="0" smtClean="0"/>
              <a:t>-C-</a:t>
            </a:r>
            <a:r>
              <a:rPr lang="en-SG" i="1" dirty="0" err="1" smtClean="0"/>
              <a:t>kosong</a:t>
            </a:r>
            <a:r>
              <a:rPr lang="en-SG" dirty="0" smtClean="0"/>
              <a:t>, tea with evaporated milk and no sugar</a:t>
            </a:r>
          </a:p>
          <a:p>
            <a:r>
              <a:rPr lang="en-SG" i="1" dirty="0" err="1" smtClean="0"/>
              <a:t>Teh</a:t>
            </a:r>
            <a:r>
              <a:rPr lang="en-SG" i="1" dirty="0" smtClean="0"/>
              <a:t>-O</a:t>
            </a:r>
            <a:r>
              <a:rPr lang="en-SG" dirty="0" smtClean="0"/>
              <a:t>, tea with sugar only</a:t>
            </a:r>
          </a:p>
          <a:p>
            <a:r>
              <a:rPr lang="en-SG" i="1" dirty="0" err="1" smtClean="0"/>
              <a:t>Teh</a:t>
            </a:r>
            <a:r>
              <a:rPr lang="en-SG" i="1" dirty="0" smtClean="0"/>
              <a:t>-O-</a:t>
            </a:r>
            <a:r>
              <a:rPr lang="en-SG" i="1" dirty="0" err="1" smtClean="0"/>
              <a:t>kosong</a:t>
            </a:r>
            <a:r>
              <a:rPr lang="en-SG" dirty="0" smtClean="0"/>
              <a:t>, plain tea without milk or sugar</a:t>
            </a:r>
          </a:p>
          <a:p>
            <a:r>
              <a:rPr lang="en-SG" i="1" dirty="0" err="1" smtClean="0">
                <a:hlinkClick r:id="rId2"/>
              </a:rPr>
              <a:t>Teh</a:t>
            </a:r>
            <a:r>
              <a:rPr lang="en-SG" i="1" dirty="0" smtClean="0">
                <a:hlinkClick r:id="rId2"/>
              </a:rPr>
              <a:t> </a:t>
            </a:r>
            <a:r>
              <a:rPr lang="en-SG" i="1" dirty="0" err="1" smtClean="0">
                <a:hlinkClick r:id="rId2"/>
              </a:rPr>
              <a:t>tarik</a:t>
            </a:r>
            <a:r>
              <a:rPr lang="en-SG" dirty="0" smtClean="0"/>
              <a:t>, the Malay tea described above</a:t>
            </a:r>
          </a:p>
          <a:p>
            <a:r>
              <a:rPr lang="en-SG" i="1" dirty="0" err="1" smtClean="0">
                <a:hlinkClick r:id="rId3" tooltip="Teh halia"/>
              </a:rPr>
              <a:t>Teh-halia</a:t>
            </a:r>
            <a:r>
              <a:rPr lang="en-SG" dirty="0" smtClean="0"/>
              <a:t>, tea with ginger water</a:t>
            </a:r>
          </a:p>
          <a:p>
            <a:r>
              <a:rPr lang="en-SG" i="1" dirty="0" err="1" smtClean="0"/>
              <a:t>Teh-bing</a:t>
            </a:r>
            <a:r>
              <a:rPr lang="en-SG" dirty="0" smtClean="0"/>
              <a:t>, tea with ice, also known as </a:t>
            </a:r>
            <a:r>
              <a:rPr lang="en-SG" i="1" dirty="0" err="1" smtClean="0"/>
              <a:t>Teh</a:t>
            </a:r>
            <a:r>
              <a:rPr lang="en-SG" i="1" dirty="0" smtClean="0"/>
              <a:t>-ice</a:t>
            </a:r>
            <a:endParaRPr lang="en-SG" dirty="0" smtClean="0"/>
          </a:p>
          <a:p>
            <a:r>
              <a:rPr lang="en-SG" i="1" dirty="0" err="1" smtClean="0"/>
              <a:t>Teh-xiu-dai</a:t>
            </a:r>
            <a:r>
              <a:rPr lang="en-SG" dirty="0" smtClean="0"/>
              <a:t>, tea with less sweetened milk</a:t>
            </a:r>
          </a:p>
          <a:p>
            <a:r>
              <a:rPr lang="en-SG" i="1" dirty="0" err="1" smtClean="0"/>
              <a:t>Teh-gah-dai</a:t>
            </a:r>
            <a:r>
              <a:rPr lang="en-SG" dirty="0" smtClean="0"/>
              <a:t>, tea with extra sweetened milk</a:t>
            </a:r>
          </a:p>
          <a:p>
            <a:r>
              <a:rPr lang="en-SG" dirty="0" smtClean="0"/>
              <a:t>Drinks example </a:t>
            </a:r>
            <a:r>
              <a:rPr lang="en-SG" dirty="0" err="1" smtClean="0"/>
              <a:t>lke</a:t>
            </a:r>
            <a:r>
              <a:rPr lang="en-SG" dirty="0" smtClean="0"/>
              <a:t> the above list could be extra ordered adding more ice or more sugar or milk. For example, one can add the "</a:t>
            </a:r>
            <a:r>
              <a:rPr lang="en-SG" dirty="0" err="1" smtClean="0"/>
              <a:t>bing</a:t>
            </a:r>
            <a:r>
              <a:rPr lang="en-SG" dirty="0" smtClean="0"/>
              <a:t>"(Ice in mandarin) suffix to form other variations such as </a:t>
            </a:r>
            <a:r>
              <a:rPr lang="en-SG" i="1" dirty="0" err="1" smtClean="0"/>
              <a:t>Teh</a:t>
            </a:r>
            <a:r>
              <a:rPr lang="en-SG" i="1" dirty="0" smtClean="0"/>
              <a:t>-C-</a:t>
            </a:r>
            <a:r>
              <a:rPr lang="en-SG" i="1" dirty="0" err="1" smtClean="0"/>
              <a:t>bing</a:t>
            </a:r>
            <a:r>
              <a:rPr lang="en-SG" dirty="0" smtClean="0"/>
              <a:t> (tea with evaporated milk with ice) which is a popular drink considering Singapore's warm weather.</a:t>
            </a:r>
          </a:p>
          <a:p>
            <a:r>
              <a:rPr lang="en-SG" dirty="0" smtClean="0"/>
              <a:t>These names are indicative of the multi-racial society in Singapore as they are formed by words from different languages, and have become part of the lexicon of </a:t>
            </a:r>
            <a:r>
              <a:rPr lang="en-SG" dirty="0" err="1" smtClean="0">
                <a:hlinkClick r:id="rId4"/>
              </a:rPr>
              <a:t>Singlish</a:t>
            </a:r>
            <a:r>
              <a:rPr lang="en-SG" dirty="0" smtClean="0"/>
              <a:t>. For example, </a:t>
            </a:r>
            <a:r>
              <a:rPr lang="en-SG" i="1" dirty="0" err="1" smtClean="0"/>
              <a:t>teh</a:t>
            </a:r>
            <a:r>
              <a:rPr lang="en-SG" dirty="0" smtClean="0"/>
              <a:t> is the </a:t>
            </a:r>
            <a:r>
              <a:rPr lang="en-SG" dirty="0" smtClean="0">
                <a:hlinkClick r:id="rId5" tooltip="Malay language"/>
              </a:rPr>
              <a:t>Malay</a:t>
            </a:r>
            <a:r>
              <a:rPr lang="en-SG" dirty="0" smtClean="0"/>
              <a:t> word for </a:t>
            </a:r>
            <a:r>
              <a:rPr lang="en-SG" i="1" dirty="0" smtClean="0"/>
              <a:t>tea</a:t>
            </a:r>
            <a:r>
              <a:rPr lang="en-SG" dirty="0" smtClean="0"/>
              <a:t> which itself originated from </a:t>
            </a:r>
            <a:r>
              <a:rPr lang="en-SG" dirty="0" err="1" smtClean="0">
                <a:hlinkClick r:id="rId6" tooltip="Hokkien (dialect)"/>
              </a:rPr>
              <a:t>Hokkien</a:t>
            </a:r>
            <a:r>
              <a:rPr lang="en-SG" dirty="0" smtClean="0"/>
              <a:t>, </a:t>
            </a:r>
            <a:r>
              <a:rPr lang="en-SG" i="1" dirty="0" err="1" smtClean="0"/>
              <a:t>bing</a:t>
            </a:r>
            <a:r>
              <a:rPr lang="en-SG" dirty="0" smtClean="0"/>
              <a:t> is the </a:t>
            </a:r>
            <a:r>
              <a:rPr lang="en-SG" dirty="0" err="1" smtClean="0">
                <a:hlinkClick r:id="rId6" tooltip="Hokkien (dialect)"/>
              </a:rPr>
              <a:t>Hokkien</a:t>
            </a:r>
            <a:r>
              <a:rPr lang="en-SG" dirty="0" smtClean="0"/>
              <a:t> word for </a:t>
            </a:r>
            <a:r>
              <a:rPr lang="en-SG" i="1" dirty="0" smtClean="0"/>
              <a:t>ice</a:t>
            </a:r>
            <a:r>
              <a:rPr lang="en-SG" dirty="0" smtClean="0"/>
              <a:t>, </a:t>
            </a:r>
            <a:r>
              <a:rPr lang="en-SG" i="1" dirty="0" err="1" smtClean="0"/>
              <a:t>kosong</a:t>
            </a:r>
            <a:r>
              <a:rPr lang="en-SG" dirty="0" smtClean="0"/>
              <a:t> is the </a:t>
            </a:r>
            <a:r>
              <a:rPr lang="en-SG" dirty="0" smtClean="0">
                <a:hlinkClick r:id="rId5" tooltip="Malay language"/>
              </a:rPr>
              <a:t>Malay</a:t>
            </a:r>
            <a:r>
              <a:rPr lang="en-SG" dirty="0" smtClean="0"/>
              <a:t> word for </a:t>
            </a:r>
            <a:r>
              <a:rPr lang="en-SG" i="1" dirty="0" smtClean="0"/>
              <a:t>zero</a:t>
            </a:r>
            <a:r>
              <a:rPr lang="en-SG" dirty="0" smtClean="0"/>
              <a:t> to indicate no sugar, and </a:t>
            </a:r>
            <a:r>
              <a:rPr lang="en-SG" i="1" dirty="0" smtClean="0"/>
              <a:t>C</a:t>
            </a:r>
            <a:endParaRPr lang="en-SG"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4" name="Rectangle 3"/>
          <p:cNvSpPr/>
          <p:nvPr/>
        </p:nvSpPr>
        <p:spPr>
          <a:xfrm>
            <a:off x="323528" y="2204864"/>
            <a:ext cx="8562922" cy="2585323"/>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Thank you!</a:t>
            </a:r>
          </a:p>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 hope you have </a:t>
            </a:r>
          </a:p>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enjoyed the presentation!</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Chinese cuisine</a:t>
            </a:r>
            <a:endParaRPr lang="en-SG" dirty="0"/>
          </a:p>
        </p:txBody>
      </p:sp>
      <p:sp>
        <p:nvSpPr>
          <p:cNvPr id="3" name="Content Placeholder 2"/>
          <p:cNvSpPr>
            <a:spLocks noGrp="1"/>
          </p:cNvSpPr>
          <p:nvPr>
            <p:ph idx="1"/>
          </p:nvPr>
        </p:nvSpPr>
        <p:spPr/>
        <p:txBody>
          <a:bodyPr>
            <a:noAutofit/>
          </a:bodyPr>
          <a:lstStyle/>
          <a:p>
            <a:r>
              <a:rPr lang="en-SG" sz="1200" dirty="0" smtClean="0"/>
              <a:t>Many of these dishes were adapted by early </a:t>
            </a:r>
            <a:r>
              <a:rPr lang="en-SG" sz="1200" dirty="0" smtClean="0">
                <a:hlinkClick r:id="rId2" tooltip="China"/>
              </a:rPr>
              <a:t>Chinese</a:t>
            </a:r>
            <a:r>
              <a:rPr lang="en-SG" sz="1200" dirty="0" smtClean="0"/>
              <a:t> immigrants to suit local circumstances (such as available ingredients) and cannot strictly be considered mainstream </a:t>
            </a:r>
            <a:r>
              <a:rPr lang="en-SG" sz="1200" dirty="0" smtClean="0">
                <a:hlinkClick r:id="rId3"/>
              </a:rPr>
              <a:t>Chinese cuisine</a:t>
            </a:r>
            <a:r>
              <a:rPr lang="en-SG" sz="1200" dirty="0" smtClean="0"/>
              <a:t> with some Malay and other influences present.</a:t>
            </a:r>
          </a:p>
          <a:p>
            <a:r>
              <a:rPr lang="en-SG" sz="1200" dirty="0" err="1" smtClean="0">
                <a:hlinkClick r:id="rId4"/>
              </a:rPr>
              <a:t>Bak</a:t>
            </a:r>
            <a:r>
              <a:rPr lang="en-SG" sz="1200" dirty="0" smtClean="0">
                <a:hlinkClick r:id="rId4"/>
              </a:rPr>
              <a:t> </a:t>
            </a:r>
            <a:r>
              <a:rPr lang="en-SG" sz="1200" dirty="0" err="1" smtClean="0">
                <a:hlinkClick r:id="rId4"/>
              </a:rPr>
              <a:t>kut</a:t>
            </a:r>
            <a:r>
              <a:rPr lang="en-SG" sz="1200" dirty="0" smtClean="0">
                <a:hlinkClick r:id="rId4"/>
              </a:rPr>
              <a:t> </a:t>
            </a:r>
            <a:r>
              <a:rPr lang="en-SG" sz="1200" dirty="0" err="1" smtClean="0">
                <a:hlinkClick r:id="rId4"/>
              </a:rPr>
              <a:t>teh</a:t>
            </a:r>
            <a:r>
              <a:rPr lang="en-SG" sz="1200" dirty="0" smtClean="0"/>
              <a:t> (</a:t>
            </a:r>
            <a:r>
              <a:rPr lang="en-SG" sz="1200" dirty="0" smtClean="0">
                <a:hlinkClick r:id="rId5" tooltip="Simplified Chinese"/>
              </a:rPr>
              <a:t>Chinese</a:t>
            </a:r>
            <a:r>
              <a:rPr lang="en-SG" sz="1200" dirty="0" smtClean="0"/>
              <a:t>: </a:t>
            </a:r>
            <a:r>
              <a:rPr lang="zh-SG" altLang="en-US" sz="1200" dirty="0" smtClean="0"/>
              <a:t>肉骨茶</a:t>
            </a:r>
            <a:r>
              <a:rPr lang="en-US" altLang="zh-SG" sz="1200" dirty="0" smtClean="0"/>
              <a:t>; </a:t>
            </a:r>
            <a:r>
              <a:rPr lang="en-SG" sz="1200" dirty="0" smtClean="0">
                <a:hlinkClick r:id="rId6"/>
              </a:rPr>
              <a:t>pinyin</a:t>
            </a:r>
            <a:r>
              <a:rPr lang="en-SG" sz="1200" dirty="0" smtClean="0"/>
              <a:t>: </a:t>
            </a:r>
            <a:r>
              <a:rPr lang="en-SG" sz="1200" dirty="0" err="1" smtClean="0"/>
              <a:t>ròu</a:t>
            </a:r>
            <a:r>
              <a:rPr lang="en-SG" sz="1200" dirty="0" smtClean="0"/>
              <a:t> </a:t>
            </a:r>
            <a:r>
              <a:rPr lang="en-SG" sz="1200" dirty="0" err="1" smtClean="0"/>
              <a:t>gǔ</a:t>
            </a:r>
            <a:r>
              <a:rPr lang="en-SG" sz="1200" dirty="0" smtClean="0"/>
              <a:t> </a:t>
            </a:r>
            <a:r>
              <a:rPr lang="en-SG" sz="1200" dirty="0" err="1" smtClean="0"/>
              <a:t>chá</a:t>
            </a:r>
            <a:r>
              <a:rPr lang="en-SG" sz="1200" dirty="0" smtClean="0"/>
              <a:t>), pork-</a:t>
            </a:r>
            <a:r>
              <a:rPr lang="en-SG" sz="1200" dirty="0" smtClean="0">
                <a:hlinkClick r:id="rId7"/>
              </a:rPr>
              <a:t>rib</a:t>
            </a:r>
            <a:r>
              <a:rPr lang="en-SG" sz="1200" dirty="0" smtClean="0"/>
              <a:t> </a:t>
            </a:r>
            <a:r>
              <a:rPr lang="en-SG" sz="1200" dirty="0" smtClean="0">
                <a:hlinkClick r:id="rId8"/>
              </a:rPr>
              <a:t>soup</a:t>
            </a:r>
            <a:r>
              <a:rPr lang="en-SG" sz="1200" dirty="0" smtClean="0"/>
              <a:t> made with a variety of Chinese </a:t>
            </a:r>
            <a:r>
              <a:rPr lang="en-SG" sz="1200" dirty="0" smtClean="0">
                <a:hlinkClick r:id="rId9" tooltip="Herb"/>
              </a:rPr>
              <a:t>herbs</a:t>
            </a:r>
            <a:r>
              <a:rPr lang="en-SG" sz="1200" dirty="0" smtClean="0"/>
              <a:t> and </a:t>
            </a:r>
            <a:r>
              <a:rPr lang="en-SG" sz="1200" dirty="0" smtClean="0">
                <a:hlinkClick r:id="rId10" tooltip="Spice"/>
              </a:rPr>
              <a:t>spices</a:t>
            </a:r>
            <a:r>
              <a:rPr lang="en-SG" sz="1200" dirty="0" smtClean="0"/>
              <a:t>.</a:t>
            </a:r>
          </a:p>
          <a:p>
            <a:r>
              <a:rPr lang="en-SG" sz="1200" dirty="0" err="1" smtClean="0">
                <a:hlinkClick r:id="rId11" tooltip="Zongzi"/>
              </a:rPr>
              <a:t>Bak</a:t>
            </a:r>
            <a:r>
              <a:rPr lang="en-SG" sz="1200" dirty="0" smtClean="0">
                <a:hlinkClick r:id="rId11" tooltip="Zongzi"/>
              </a:rPr>
              <a:t> Chang</a:t>
            </a:r>
            <a:r>
              <a:rPr lang="en-SG" sz="1200" dirty="0" smtClean="0"/>
              <a:t>, </a:t>
            </a:r>
            <a:r>
              <a:rPr lang="en-SG" sz="1200" dirty="0" err="1" smtClean="0"/>
              <a:t>savory</a:t>
            </a:r>
            <a:r>
              <a:rPr lang="en-SG" sz="1200" dirty="0" smtClean="0"/>
              <a:t> rice dumplings, usually pork (</a:t>
            </a:r>
            <a:r>
              <a:rPr lang="en-SG" sz="1200" dirty="0" err="1" smtClean="0"/>
              <a:t>bak</a:t>
            </a:r>
            <a:r>
              <a:rPr lang="en-SG" sz="1200" dirty="0" smtClean="0"/>
              <a:t>) filled alongside mushrooms and salted egg yolk, steamed in bamboo leaves. Chinese in origin, but a </a:t>
            </a:r>
            <a:r>
              <a:rPr lang="en-SG" sz="1200" dirty="0" err="1" smtClean="0"/>
              <a:t>longtime</a:t>
            </a:r>
            <a:r>
              <a:rPr lang="en-SG" sz="1200" dirty="0" smtClean="0"/>
              <a:t> </a:t>
            </a:r>
            <a:r>
              <a:rPr lang="en-SG" sz="1200" dirty="0" err="1" smtClean="0"/>
              <a:t>favorite</a:t>
            </a:r>
            <a:r>
              <a:rPr lang="en-SG" sz="1200" dirty="0" smtClean="0"/>
              <a:t> of </a:t>
            </a:r>
            <a:r>
              <a:rPr lang="en-SG" sz="1200" dirty="0" err="1" smtClean="0"/>
              <a:t>Peranakan</a:t>
            </a:r>
            <a:r>
              <a:rPr lang="en-SG" sz="1200" dirty="0" smtClean="0"/>
              <a:t> cuisine.</a:t>
            </a:r>
          </a:p>
          <a:p>
            <a:r>
              <a:rPr lang="en-SG" sz="1200" dirty="0" err="1" smtClean="0">
                <a:hlinkClick r:id="rId12" tooltip="Bak chor mee"/>
              </a:rPr>
              <a:t>Bak</a:t>
            </a:r>
            <a:r>
              <a:rPr lang="en-SG" sz="1200" dirty="0" smtClean="0">
                <a:hlinkClick r:id="rId12" tooltip="Bak chor mee"/>
              </a:rPr>
              <a:t> </a:t>
            </a:r>
            <a:r>
              <a:rPr lang="en-SG" sz="1200" dirty="0" err="1" smtClean="0">
                <a:hlinkClick r:id="rId12" tooltip="Bak chor mee"/>
              </a:rPr>
              <a:t>chor</a:t>
            </a:r>
            <a:r>
              <a:rPr lang="en-SG" sz="1200" dirty="0" smtClean="0">
                <a:hlinkClick r:id="rId12" tooltip="Bak chor mee"/>
              </a:rPr>
              <a:t> </a:t>
            </a:r>
            <a:r>
              <a:rPr lang="en-SG" sz="1200" dirty="0" err="1" smtClean="0">
                <a:hlinkClick r:id="rId12" tooltip="Bak chor mee"/>
              </a:rPr>
              <a:t>mee</a:t>
            </a:r>
            <a:r>
              <a:rPr lang="en-SG" sz="1200" dirty="0" smtClean="0"/>
              <a:t> (</a:t>
            </a:r>
            <a:r>
              <a:rPr lang="zh-SG" altLang="en-US" sz="1200" dirty="0" smtClean="0"/>
              <a:t>肉脞面 </a:t>
            </a:r>
            <a:r>
              <a:rPr lang="en-SG" sz="1200" dirty="0" err="1" smtClean="0"/>
              <a:t>roù</a:t>
            </a:r>
            <a:r>
              <a:rPr lang="en-SG" sz="1200" dirty="0" smtClean="0"/>
              <a:t> </a:t>
            </a:r>
            <a:r>
              <a:rPr lang="en-SG" sz="1200" dirty="0" err="1" smtClean="0"/>
              <a:t>cuò</a:t>
            </a:r>
            <a:r>
              <a:rPr lang="en-SG" sz="1200" dirty="0" smtClean="0"/>
              <a:t> </a:t>
            </a:r>
            <a:r>
              <a:rPr lang="en-SG" sz="1200" dirty="0" err="1" smtClean="0"/>
              <a:t>miàn</a:t>
            </a:r>
            <a:r>
              <a:rPr lang="en-SG" sz="1200" dirty="0" smtClean="0"/>
              <a:t>), egg noodles with minced pork or chicken and other ingredients, served dry or with soup. Usually the flat, tape-like </a:t>
            </a:r>
            <a:r>
              <a:rPr lang="en-SG" sz="1200" dirty="0" err="1" smtClean="0">
                <a:hlinkClick r:id="rId13"/>
              </a:rPr>
              <a:t>mee</a:t>
            </a:r>
            <a:r>
              <a:rPr lang="en-SG" sz="1200" dirty="0" smtClean="0">
                <a:hlinkClick r:id="rId13"/>
              </a:rPr>
              <a:t> </a:t>
            </a:r>
            <a:r>
              <a:rPr lang="en-SG" sz="1200" dirty="0" err="1" smtClean="0">
                <a:hlinkClick r:id="rId13"/>
              </a:rPr>
              <a:t>pok</a:t>
            </a:r>
            <a:r>
              <a:rPr lang="en-SG" sz="1200" dirty="0" smtClean="0"/>
              <a:t> noodle is used. A variation on </a:t>
            </a:r>
            <a:r>
              <a:rPr lang="en-SG" sz="1200" dirty="0" err="1" smtClean="0">
                <a:hlinkClick r:id="rId14" tooltip="Fishball noodles (page does not exist)"/>
              </a:rPr>
              <a:t>fishball</a:t>
            </a:r>
            <a:r>
              <a:rPr lang="en-SG" sz="1200" dirty="0" smtClean="0">
                <a:hlinkClick r:id="rId14" tooltip="Fishball noodles (page does not exist)"/>
              </a:rPr>
              <a:t> noodles</a:t>
            </a:r>
            <a:r>
              <a:rPr lang="en-SG" sz="1200" dirty="0" smtClean="0"/>
              <a:t>.</a:t>
            </a:r>
          </a:p>
          <a:p>
            <a:r>
              <a:rPr lang="en-SG" sz="1200" dirty="0" smtClean="0">
                <a:hlinkClick r:id="rId15"/>
              </a:rPr>
              <a:t>Ban </a:t>
            </a:r>
            <a:r>
              <a:rPr lang="en-SG" sz="1200" dirty="0" err="1" smtClean="0">
                <a:hlinkClick r:id="rId15"/>
              </a:rPr>
              <a:t>mian</a:t>
            </a:r>
            <a:r>
              <a:rPr lang="en-SG" sz="1200" dirty="0" smtClean="0"/>
              <a:t> (</a:t>
            </a:r>
            <a:r>
              <a:rPr lang="zh-SG" altLang="en-US" sz="1200" dirty="0" smtClean="0"/>
              <a:t>板面 </a:t>
            </a:r>
            <a:r>
              <a:rPr lang="en-SG" sz="1200" dirty="0" err="1" smtClean="0"/>
              <a:t>bǎn</a:t>
            </a:r>
            <a:r>
              <a:rPr lang="en-SG" sz="1200" dirty="0" smtClean="0"/>
              <a:t> </a:t>
            </a:r>
            <a:r>
              <a:rPr lang="en-SG" sz="1200" dirty="0" err="1" smtClean="0"/>
              <a:t>miàn</a:t>
            </a:r>
            <a:r>
              <a:rPr lang="en-SG" sz="1200" dirty="0" smtClean="0"/>
              <a:t>), hand-made flat noodles served with vegetables, minced meat, sliced mushrooms and an egg in an </a:t>
            </a:r>
            <a:r>
              <a:rPr lang="en-SG" sz="1200" dirty="0" err="1" smtClean="0">
                <a:hlinkClick r:id="rId16" tooltip="Ikan bilis"/>
              </a:rPr>
              <a:t>ikan</a:t>
            </a:r>
            <a:r>
              <a:rPr lang="en-SG" sz="1200" dirty="0" smtClean="0">
                <a:hlinkClick r:id="rId16" tooltip="Ikan bilis"/>
              </a:rPr>
              <a:t> </a:t>
            </a:r>
            <a:r>
              <a:rPr lang="en-SG" sz="1200" dirty="0" err="1" smtClean="0">
                <a:hlinkClick r:id="rId16" tooltip="Ikan bilis"/>
              </a:rPr>
              <a:t>bilis</a:t>
            </a:r>
            <a:r>
              <a:rPr lang="en-SG" sz="1200" dirty="0" smtClean="0"/>
              <a:t>-based soup. Noodle variations are common. Ban </a:t>
            </a:r>
            <a:r>
              <a:rPr lang="en-SG" sz="1200" dirty="0" err="1" smtClean="0"/>
              <a:t>mian</a:t>
            </a:r>
            <a:r>
              <a:rPr lang="en-SG" sz="1200" dirty="0" smtClean="0"/>
              <a:t> usually refers to flat, long noodles, </a:t>
            </a:r>
            <a:r>
              <a:rPr lang="en-SG" sz="1200" dirty="0" err="1" smtClean="0"/>
              <a:t>mee</a:t>
            </a:r>
            <a:r>
              <a:rPr lang="en-SG" sz="1200" dirty="0" smtClean="0"/>
              <a:t> </a:t>
            </a:r>
            <a:r>
              <a:rPr lang="en-SG" sz="1200" dirty="0" err="1" smtClean="0"/>
              <a:t>hoon</a:t>
            </a:r>
            <a:r>
              <a:rPr lang="en-SG" sz="1200" dirty="0" smtClean="0"/>
              <a:t> </a:t>
            </a:r>
            <a:r>
              <a:rPr lang="en-SG" sz="1200" dirty="0" err="1" smtClean="0"/>
              <a:t>kuay</a:t>
            </a:r>
            <a:r>
              <a:rPr lang="en-SG" sz="1200" dirty="0" smtClean="0"/>
              <a:t> refers to </a:t>
            </a:r>
            <a:r>
              <a:rPr lang="en-SG" sz="1200" dirty="0" err="1" smtClean="0"/>
              <a:t>squarish</a:t>
            </a:r>
            <a:r>
              <a:rPr lang="en-SG" sz="1200" dirty="0" smtClean="0"/>
              <a:t> flats and you </a:t>
            </a:r>
            <a:r>
              <a:rPr lang="en-SG" sz="1200" dirty="0" err="1" smtClean="0"/>
              <a:t>mian</a:t>
            </a:r>
            <a:r>
              <a:rPr lang="en-SG" sz="1200" dirty="0" smtClean="0"/>
              <a:t> refers to thinner noodles.</a:t>
            </a:r>
          </a:p>
          <a:p>
            <a:r>
              <a:rPr lang="en-SG" sz="1200" dirty="0" err="1" smtClean="0">
                <a:hlinkClick r:id="rId17"/>
              </a:rPr>
              <a:t>Chai</a:t>
            </a:r>
            <a:r>
              <a:rPr lang="en-SG" sz="1200" dirty="0" smtClean="0">
                <a:hlinkClick r:id="rId17"/>
              </a:rPr>
              <a:t> tow </a:t>
            </a:r>
            <a:r>
              <a:rPr lang="en-SG" sz="1200" dirty="0" err="1" smtClean="0">
                <a:hlinkClick r:id="rId17"/>
              </a:rPr>
              <a:t>kway</a:t>
            </a:r>
            <a:r>
              <a:rPr lang="en-SG" sz="1200" dirty="0" smtClean="0"/>
              <a:t>, or Carrot Cake (</a:t>
            </a:r>
            <a:r>
              <a:rPr lang="zh-SG" altLang="en-US" sz="1200" dirty="0" smtClean="0"/>
              <a:t>菜头粿 </a:t>
            </a:r>
            <a:r>
              <a:rPr lang="en-SG" sz="1200" dirty="0" err="1" smtClean="0"/>
              <a:t>cài</a:t>
            </a:r>
            <a:r>
              <a:rPr lang="en-SG" sz="1200" dirty="0" smtClean="0"/>
              <a:t> </a:t>
            </a:r>
            <a:r>
              <a:rPr lang="en-SG" sz="1200" dirty="0" err="1" smtClean="0"/>
              <a:t>tóu</a:t>
            </a:r>
            <a:r>
              <a:rPr lang="en-SG" sz="1200" dirty="0" smtClean="0"/>
              <a:t> </a:t>
            </a:r>
            <a:r>
              <a:rPr lang="en-SG" sz="1200" dirty="0" err="1" smtClean="0"/>
              <a:t>guǒ</a:t>
            </a:r>
            <a:r>
              <a:rPr lang="en-SG" sz="1200" dirty="0" smtClean="0"/>
              <a:t>), diced and stir-fried rice cubes with an egg mixture and sometimes with prawns. Comes in black (with </a:t>
            </a:r>
            <a:r>
              <a:rPr lang="en-SG" sz="1200" dirty="0" smtClean="0">
                <a:hlinkClick r:id="rId18"/>
              </a:rPr>
              <a:t>soy sauce</a:t>
            </a:r>
            <a:r>
              <a:rPr lang="en-SG" sz="1200" dirty="0" smtClean="0"/>
              <a:t> and/or </a:t>
            </a:r>
            <a:r>
              <a:rPr lang="en-SG" sz="1200" dirty="0" err="1" smtClean="0">
                <a:hlinkClick r:id="rId19" tooltip="Chili pepper"/>
              </a:rPr>
              <a:t>chili</a:t>
            </a:r>
            <a:r>
              <a:rPr lang="en-SG" sz="1200" dirty="0" smtClean="0"/>
              <a:t>) or white (without soy sauce, but sometimes with </a:t>
            </a:r>
            <a:r>
              <a:rPr lang="en-SG" sz="1200" dirty="0" err="1" smtClean="0"/>
              <a:t>chili</a:t>
            </a:r>
            <a:r>
              <a:rPr lang="en-SG" sz="1200" dirty="0" smtClean="0"/>
              <a:t>) versions.</a:t>
            </a:r>
          </a:p>
          <a:p>
            <a:r>
              <a:rPr lang="en-SG" sz="1200" dirty="0" smtClean="0">
                <a:hlinkClick r:id="rId20"/>
              </a:rPr>
              <a:t>Char </a:t>
            </a:r>
            <a:r>
              <a:rPr lang="en-SG" sz="1200" dirty="0" err="1" smtClean="0">
                <a:hlinkClick r:id="rId20"/>
              </a:rPr>
              <a:t>kway</a:t>
            </a:r>
            <a:r>
              <a:rPr lang="en-SG" sz="1200" dirty="0" smtClean="0">
                <a:hlinkClick r:id="rId20"/>
              </a:rPr>
              <a:t> </a:t>
            </a:r>
            <a:r>
              <a:rPr lang="en-SG" sz="1200" dirty="0" err="1" smtClean="0">
                <a:hlinkClick r:id="rId20"/>
              </a:rPr>
              <a:t>teow</a:t>
            </a:r>
            <a:r>
              <a:rPr lang="en-SG" sz="1200" dirty="0" smtClean="0"/>
              <a:t> (</a:t>
            </a:r>
            <a:r>
              <a:rPr lang="zh-SG" altLang="en-US" sz="1200" dirty="0" smtClean="0"/>
              <a:t>炒粿条 </a:t>
            </a:r>
            <a:r>
              <a:rPr lang="en-SG" sz="1200" dirty="0" err="1" smtClean="0"/>
              <a:t>chǎo</a:t>
            </a:r>
            <a:r>
              <a:rPr lang="en-SG" sz="1200" dirty="0" smtClean="0"/>
              <a:t> </a:t>
            </a:r>
            <a:r>
              <a:rPr lang="en-SG" sz="1200" dirty="0" err="1" smtClean="0"/>
              <a:t>guǒ</a:t>
            </a:r>
            <a:r>
              <a:rPr lang="en-SG" sz="1200" dirty="0" smtClean="0"/>
              <a:t> </a:t>
            </a:r>
            <a:r>
              <a:rPr lang="en-SG" sz="1200" dirty="0" err="1" smtClean="0"/>
              <a:t>tiáo</a:t>
            </a:r>
            <a:r>
              <a:rPr lang="en-SG" sz="1200" dirty="0" smtClean="0"/>
              <a:t>), thick, flat </a:t>
            </a:r>
            <a:r>
              <a:rPr lang="en-SG" sz="1200" dirty="0" smtClean="0">
                <a:hlinkClick r:id="rId21"/>
              </a:rPr>
              <a:t>rice</a:t>
            </a:r>
            <a:r>
              <a:rPr lang="en-SG" sz="1200" dirty="0" smtClean="0"/>
              <a:t> </a:t>
            </a:r>
            <a:r>
              <a:rPr lang="en-SG" sz="1200" dirty="0" smtClean="0">
                <a:hlinkClick r:id="rId22"/>
              </a:rPr>
              <a:t>flour</a:t>
            </a:r>
            <a:r>
              <a:rPr lang="en-SG" sz="1200" dirty="0" smtClean="0"/>
              <a:t> (</a:t>
            </a:r>
            <a:r>
              <a:rPr lang="en-SG" sz="1200" dirty="0" err="1" smtClean="0"/>
              <a:t>kuay</a:t>
            </a:r>
            <a:r>
              <a:rPr lang="en-SG" sz="1200" dirty="0" smtClean="0"/>
              <a:t> </a:t>
            </a:r>
            <a:r>
              <a:rPr lang="en-SG" sz="1200" dirty="0" err="1" smtClean="0"/>
              <a:t>teow</a:t>
            </a:r>
            <a:r>
              <a:rPr lang="en-SG" sz="1200" dirty="0" smtClean="0"/>
              <a:t>) noodles stir-fried in dark soy sauce with prawns, eggs, </a:t>
            </a:r>
            <a:r>
              <a:rPr lang="en-SG" sz="1200" dirty="0" err="1" smtClean="0"/>
              <a:t>beansprouts</a:t>
            </a:r>
            <a:r>
              <a:rPr lang="en-SG" sz="1200" dirty="0" smtClean="0"/>
              <a:t>, fish cake, cockles, green leafy vegetables, Chinese sausage and some fried lard.</a:t>
            </a:r>
          </a:p>
          <a:p>
            <a:r>
              <a:rPr lang="en-SG" sz="1200" dirty="0" smtClean="0">
                <a:hlinkClick r:id="rId23" tooltip="Char siew rice"/>
              </a:rPr>
              <a:t>Char </a:t>
            </a:r>
            <a:r>
              <a:rPr lang="en-SG" sz="1200" dirty="0" err="1" smtClean="0">
                <a:hlinkClick r:id="rId23" tooltip="Char siew rice"/>
              </a:rPr>
              <a:t>siew</a:t>
            </a:r>
            <a:r>
              <a:rPr lang="en-SG" sz="1200" dirty="0" smtClean="0">
                <a:hlinkClick r:id="rId23" tooltip="Char siew rice"/>
              </a:rPr>
              <a:t> rice</a:t>
            </a:r>
            <a:r>
              <a:rPr lang="en-SG" sz="1200" dirty="0" smtClean="0"/>
              <a:t> (</a:t>
            </a:r>
            <a:r>
              <a:rPr lang="zh-SG" altLang="en-US" sz="1200" dirty="0" smtClean="0"/>
              <a:t>叉烧饭 </a:t>
            </a:r>
            <a:r>
              <a:rPr lang="en-SG" sz="1200" dirty="0" err="1" smtClean="0"/>
              <a:t>chā</a:t>
            </a:r>
            <a:r>
              <a:rPr lang="en-SG" sz="1200" dirty="0" smtClean="0"/>
              <a:t> </a:t>
            </a:r>
            <a:r>
              <a:rPr lang="en-SG" sz="1200" dirty="0" err="1" smtClean="0"/>
              <a:t>shāo</a:t>
            </a:r>
            <a:r>
              <a:rPr lang="en-SG" sz="1200" dirty="0" smtClean="0"/>
              <a:t> </a:t>
            </a:r>
            <a:r>
              <a:rPr lang="en-SG" sz="1200" dirty="0" err="1" smtClean="0"/>
              <a:t>fàn</a:t>
            </a:r>
            <a:r>
              <a:rPr lang="en-SG" sz="1200" dirty="0" smtClean="0"/>
              <a:t>) and </a:t>
            </a:r>
            <a:r>
              <a:rPr lang="en-SG" sz="1200" dirty="0" smtClean="0">
                <a:hlinkClick r:id="rId24" tooltip="Char siew noodles (page does not exist)"/>
              </a:rPr>
              <a:t>Char </a:t>
            </a:r>
            <a:r>
              <a:rPr lang="en-SG" sz="1200" dirty="0" err="1" smtClean="0">
                <a:hlinkClick r:id="rId24" tooltip="Char siew noodles (page does not exist)"/>
              </a:rPr>
              <a:t>siew</a:t>
            </a:r>
            <a:r>
              <a:rPr lang="en-SG" sz="1200" dirty="0" smtClean="0">
                <a:hlinkClick r:id="rId24" tooltip="Char siew noodles (page does not exist)"/>
              </a:rPr>
              <a:t> noodles</a:t>
            </a:r>
            <a:r>
              <a:rPr lang="en-SG" sz="1200" dirty="0" smtClean="0"/>
              <a:t> (</a:t>
            </a:r>
            <a:r>
              <a:rPr lang="zh-SG" altLang="en-US" sz="1200" dirty="0" smtClean="0"/>
              <a:t>叉烧面 </a:t>
            </a:r>
            <a:r>
              <a:rPr lang="en-SG" sz="1200" dirty="0" err="1" smtClean="0"/>
              <a:t>chā</a:t>
            </a:r>
            <a:r>
              <a:rPr lang="en-SG" sz="1200" dirty="0" smtClean="0"/>
              <a:t> </a:t>
            </a:r>
            <a:r>
              <a:rPr lang="en-SG" sz="1200" dirty="0" err="1" smtClean="0"/>
              <a:t>shāo</a:t>
            </a:r>
            <a:r>
              <a:rPr lang="en-SG" sz="1200" dirty="0" smtClean="0"/>
              <a:t> </a:t>
            </a:r>
            <a:r>
              <a:rPr lang="en-SG" sz="1200" dirty="0" err="1" smtClean="0"/>
              <a:t>miàn</a:t>
            </a:r>
            <a:r>
              <a:rPr lang="en-SG" sz="1200" dirty="0" smtClean="0"/>
              <a:t>, </a:t>
            </a:r>
            <a:r>
              <a:rPr lang="en-SG" sz="1200" dirty="0" smtClean="0">
                <a:hlinkClick r:id="rId25" tooltip="Cantonese cuisine"/>
              </a:rPr>
              <a:t>Cantonese</a:t>
            </a:r>
            <a:r>
              <a:rPr lang="en-SG" sz="1200" dirty="0" smtClean="0"/>
              <a:t> dish of rice or noodles served with barbecued pork in a thick sauce.</a:t>
            </a:r>
          </a:p>
          <a:p>
            <a:r>
              <a:rPr lang="en-SG" sz="1200" dirty="0" err="1" smtClean="0">
                <a:hlinkClick r:id="rId26" tooltip="Chee cheong fun"/>
              </a:rPr>
              <a:t>Chee</a:t>
            </a:r>
            <a:r>
              <a:rPr lang="en-SG" sz="1200" dirty="0" smtClean="0">
                <a:hlinkClick r:id="rId26" tooltip="Chee cheong fun"/>
              </a:rPr>
              <a:t> </a:t>
            </a:r>
            <a:r>
              <a:rPr lang="en-SG" sz="1200" dirty="0" err="1" smtClean="0">
                <a:hlinkClick r:id="rId26" tooltip="Chee cheong fun"/>
              </a:rPr>
              <a:t>cheong</a:t>
            </a:r>
            <a:r>
              <a:rPr lang="en-SG" sz="1200" dirty="0" smtClean="0">
                <a:hlinkClick r:id="rId26" tooltip="Chee cheong fun"/>
              </a:rPr>
              <a:t> fun</a:t>
            </a:r>
            <a:r>
              <a:rPr lang="en-SG" sz="1200" dirty="0" smtClean="0"/>
              <a:t> (</a:t>
            </a:r>
            <a:r>
              <a:rPr lang="zh-SG" altLang="en-US" sz="1200" dirty="0" smtClean="0"/>
              <a:t>猪肠粉 </a:t>
            </a:r>
            <a:r>
              <a:rPr lang="en-SG" sz="1200" dirty="0" err="1" smtClean="0"/>
              <a:t>zhū</a:t>
            </a:r>
            <a:r>
              <a:rPr lang="en-SG" sz="1200" dirty="0" smtClean="0"/>
              <a:t> </a:t>
            </a:r>
            <a:r>
              <a:rPr lang="en-SG" sz="1200" dirty="0" err="1" smtClean="0"/>
              <a:t>cháng</a:t>
            </a:r>
            <a:r>
              <a:rPr lang="en-SG" sz="1200" dirty="0" smtClean="0"/>
              <a:t> </a:t>
            </a:r>
            <a:r>
              <a:rPr lang="en-SG" sz="1200" dirty="0" err="1" smtClean="0"/>
              <a:t>fěn</a:t>
            </a:r>
            <a:r>
              <a:rPr lang="en-SG" sz="1200" dirty="0" smtClean="0"/>
              <a:t>) – a thick, flat sheet of steamed-rice flour which is made into rolls, sometimes with a pork, chicken or vegetable filling. It is served with a sweet soy bean sauce.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r>
              <a:rPr lang="en-SG" dirty="0" smtClean="0"/>
              <a:t>Chinese Cuisine (</a:t>
            </a:r>
            <a:r>
              <a:rPr lang="en-SG" dirty="0" err="1" smtClean="0"/>
              <a:t>con’t</a:t>
            </a:r>
            <a:r>
              <a:rPr lang="en-SG" dirty="0" smtClean="0"/>
              <a:t>)</a:t>
            </a:r>
            <a:endParaRPr lang="en-SG" dirty="0"/>
          </a:p>
        </p:txBody>
      </p:sp>
      <p:sp>
        <p:nvSpPr>
          <p:cNvPr id="3" name="Content Placeholder 2"/>
          <p:cNvSpPr>
            <a:spLocks noGrp="1"/>
          </p:cNvSpPr>
          <p:nvPr>
            <p:ph idx="1"/>
          </p:nvPr>
        </p:nvSpPr>
        <p:spPr>
          <a:xfrm>
            <a:off x="611560" y="1628800"/>
            <a:ext cx="8229600" cy="4925144"/>
          </a:xfrm>
        </p:spPr>
        <p:txBody>
          <a:bodyPr>
            <a:normAutofit fontScale="25000" lnSpcReduction="20000"/>
          </a:bodyPr>
          <a:lstStyle/>
          <a:p>
            <a:r>
              <a:rPr lang="en-SG" sz="5200" dirty="0" err="1" smtClean="0">
                <a:hlinkClick r:id="rId2"/>
              </a:rPr>
              <a:t>Chok</a:t>
            </a:r>
            <a:r>
              <a:rPr lang="en-SG" sz="5200" dirty="0" smtClean="0"/>
              <a:t> (</a:t>
            </a:r>
            <a:r>
              <a:rPr lang="zh-SG" altLang="en-US" sz="5200" dirty="0" smtClean="0"/>
              <a:t>粥 </a:t>
            </a:r>
            <a:r>
              <a:rPr lang="en-SG" sz="5200" dirty="0" err="1" smtClean="0"/>
              <a:t>zhōu</a:t>
            </a:r>
            <a:r>
              <a:rPr lang="en-SG" sz="5200" dirty="0" smtClean="0"/>
              <a:t>), Cantonese </a:t>
            </a:r>
            <a:r>
              <a:rPr lang="en-SG" sz="5200" dirty="0" smtClean="0">
                <a:hlinkClick r:id="rId3" tooltip="Congee"/>
              </a:rPr>
              <a:t>rice porridge</a:t>
            </a:r>
            <a:r>
              <a:rPr lang="en-SG" sz="5200" dirty="0" smtClean="0"/>
              <a:t> in various flavours including </a:t>
            </a:r>
            <a:r>
              <a:rPr lang="en-SG" sz="5200" dirty="0" smtClean="0">
                <a:hlinkClick r:id="rId4"/>
              </a:rPr>
              <a:t>chicken</a:t>
            </a:r>
            <a:r>
              <a:rPr lang="en-SG" sz="5200" dirty="0" smtClean="0"/>
              <a:t> and </a:t>
            </a:r>
            <a:r>
              <a:rPr lang="en-SG" sz="5200" dirty="0" smtClean="0">
                <a:hlinkClick r:id="rId5"/>
              </a:rPr>
              <a:t>pork</a:t>
            </a:r>
            <a:r>
              <a:rPr lang="en-SG" sz="5200" dirty="0" smtClean="0"/>
              <a:t>, often served with </a:t>
            </a:r>
            <a:r>
              <a:rPr lang="en-SG" sz="5200" dirty="0" err="1" smtClean="0">
                <a:hlinkClick r:id="rId6" tooltip="Ikan bilis"/>
              </a:rPr>
              <a:t>ikan</a:t>
            </a:r>
            <a:r>
              <a:rPr lang="en-SG" sz="5200" dirty="0" smtClean="0">
                <a:hlinkClick r:id="rId6" tooltip="Ikan bilis"/>
              </a:rPr>
              <a:t> </a:t>
            </a:r>
            <a:r>
              <a:rPr lang="en-SG" sz="5200" dirty="0" err="1" smtClean="0">
                <a:hlinkClick r:id="rId6" tooltip="Ikan bilis"/>
              </a:rPr>
              <a:t>bilis</a:t>
            </a:r>
            <a:r>
              <a:rPr lang="en-SG" sz="5200" dirty="0" smtClean="0"/>
              <a:t> and either sliced </a:t>
            </a:r>
            <a:r>
              <a:rPr lang="en-SG" sz="5200" dirty="0" smtClean="0">
                <a:hlinkClick r:id="rId7"/>
              </a:rPr>
              <a:t>century egg</a:t>
            </a:r>
            <a:r>
              <a:rPr lang="en-SG" sz="5200" dirty="0" smtClean="0"/>
              <a:t> or fresh egg.</a:t>
            </a:r>
          </a:p>
          <a:p>
            <a:r>
              <a:rPr lang="en-SG" sz="5200" dirty="0" err="1" smtClean="0">
                <a:hlinkClick r:id="rId8" tooltip="Chwee kway"/>
              </a:rPr>
              <a:t>Chwee</a:t>
            </a:r>
            <a:r>
              <a:rPr lang="en-SG" sz="5200" dirty="0" smtClean="0">
                <a:hlinkClick r:id="rId8" tooltip="Chwee kway"/>
              </a:rPr>
              <a:t> </a:t>
            </a:r>
            <a:r>
              <a:rPr lang="en-SG" sz="5200" dirty="0" err="1" smtClean="0">
                <a:hlinkClick r:id="rId8" tooltip="Chwee kway"/>
              </a:rPr>
              <a:t>kway</a:t>
            </a:r>
            <a:r>
              <a:rPr lang="en-SG" sz="5200" dirty="0" smtClean="0"/>
              <a:t> or </a:t>
            </a:r>
            <a:r>
              <a:rPr lang="en-SG" sz="5200" dirty="0" err="1" smtClean="0"/>
              <a:t>zhui</a:t>
            </a:r>
            <a:r>
              <a:rPr lang="en-SG" sz="5200" dirty="0" smtClean="0"/>
              <a:t> </a:t>
            </a:r>
            <a:r>
              <a:rPr lang="en-SG" sz="5200" dirty="0" err="1" smtClean="0"/>
              <a:t>kueh</a:t>
            </a:r>
            <a:r>
              <a:rPr lang="en-SG" sz="5200" dirty="0" smtClean="0"/>
              <a:t> (</a:t>
            </a:r>
            <a:r>
              <a:rPr lang="zh-SG" altLang="en-US" sz="5200" dirty="0" smtClean="0"/>
              <a:t>水粿 </a:t>
            </a:r>
            <a:r>
              <a:rPr lang="en-SG" sz="5200" dirty="0" err="1" smtClean="0"/>
              <a:t>shuǐ</a:t>
            </a:r>
            <a:r>
              <a:rPr lang="en-SG" sz="5200" dirty="0" smtClean="0"/>
              <a:t> </a:t>
            </a:r>
            <a:r>
              <a:rPr lang="en-SG" sz="5200" dirty="0" err="1" smtClean="0"/>
              <a:t>guǒ</a:t>
            </a:r>
            <a:r>
              <a:rPr lang="en-SG" sz="5200" dirty="0" smtClean="0"/>
              <a:t>), steamed rice cake topped with preserved radish; usually eaten for breakfast.</a:t>
            </a:r>
          </a:p>
          <a:p>
            <a:r>
              <a:rPr lang="en-SG" sz="5200" dirty="0" err="1" smtClean="0">
                <a:hlinkClick r:id="rId9"/>
              </a:rPr>
              <a:t>Claypot</a:t>
            </a:r>
            <a:r>
              <a:rPr lang="en-SG" sz="5200" dirty="0" smtClean="0">
                <a:hlinkClick r:id="rId9"/>
              </a:rPr>
              <a:t> chicken rice</a:t>
            </a:r>
            <a:r>
              <a:rPr lang="en-SG" sz="5200" dirty="0" smtClean="0"/>
              <a:t> (</a:t>
            </a:r>
            <a:r>
              <a:rPr lang="zh-SG" altLang="en-US" sz="5200" dirty="0" smtClean="0"/>
              <a:t>砂煲鸡饭 </a:t>
            </a:r>
            <a:r>
              <a:rPr lang="en-SG" sz="5200" dirty="0" err="1" smtClean="0"/>
              <a:t>shā</a:t>
            </a:r>
            <a:r>
              <a:rPr lang="en-SG" sz="5200" dirty="0" smtClean="0"/>
              <a:t> </a:t>
            </a:r>
            <a:r>
              <a:rPr lang="en-SG" sz="5200" dirty="0" err="1" smtClean="0"/>
              <a:t>bāo</a:t>
            </a:r>
            <a:r>
              <a:rPr lang="en-SG" sz="5200" dirty="0" smtClean="0"/>
              <a:t> </a:t>
            </a:r>
            <a:r>
              <a:rPr lang="en-SG" sz="5200" dirty="0" err="1" smtClean="0"/>
              <a:t>jī</a:t>
            </a:r>
            <a:r>
              <a:rPr lang="en-SG" sz="5200" dirty="0" smtClean="0"/>
              <a:t> </a:t>
            </a:r>
            <a:r>
              <a:rPr lang="en-SG" sz="5200" dirty="0" err="1" smtClean="0"/>
              <a:t>fàn</a:t>
            </a:r>
            <a:r>
              <a:rPr lang="en-SG" sz="5200" dirty="0" smtClean="0"/>
              <a:t>), rice cooked with soy sauce in a </a:t>
            </a:r>
            <a:r>
              <a:rPr lang="en-SG" sz="5200" dirty="0" err="1" smtClean="0"/>
              <a:t>claypot</a:t>
            </a:r>
            <a:r>
              <a:rPr lang="en-SG" sz="5200" dirty="0" smtClean="0"/>
              <a:t>, then topped with braised chicken and Chinese sausage. It may also include salted fish and is often enjoyed when the rice at the bottom is charred.</a:t>
            </a:r>
          </a:p>
          <a:p>
            <a:r>
              <a:rPr lang="en-SG" sz="5200" dirty="0" smtClean="0">
                <a:hlinkClick r:id="rId10"/>
              </a:rPr>
              <a:t>Curry chicken noodles</a:t>
            </a:r>
            <a:r>
              <a:rPr lang="en-SG" sz="5200" dirty="0" smtClean="0"/>
              <a:t> (</a:t>
            </a:r>
            <a:r>
              <a:rPr lang="zh-SG" altLang="en-US" sz="5200" dirty="0" smtClean="0"/>
              <a:t>咖喱鸡面 </a:t>
            </a:r>
            <a:r>
              <a:rPr lang="en-SG" sz="5200" dirty="0" err="1" smtClean="0"/>
              <a:t>gā</a:t>
            </a:r>
            <a:r>
              <a:rPr lang="en-SG" sz="5200" dirty="0" smtClean="0"/>
              <a:t> </a:t>
            </a:r>
            <a:r>
              <a:rPr lang="en-SG" sz="5200" dirty="0" err="1" smtClean="0"/>
              <a:t>lí</a:t>
            </a:r>
            <a:r>
              <a:rPr lang="en-SG" sz="5200" dirty="0" smtClean="0"/>
              <a:t> </a:t>
            </a:r>
            <a:r>
              <a:rPr lang="en-SG" sz="5200" dirty="0" err="1" smtClean="0"/>
              <a:t>jī</a:t>
            </a:r>
            <a:r>
              <a:rPr lang="en-SG" sz="5200" dirty="0" smtClean="0"/>
              <a:t> </a:t>
            </a:r>
            <a:r>
              <a:rPr lang="en-SG" sz="5200" dirty="0" err="1" smtClean="0"/>
              <a:t>miàn</a:t>
            </a:r>
            <a:r>
              <a:rPr lang="en-SG" sz="5200" dirty="0" smtClean="0"/>
              <a:t>), yellow egg noodles in chicken curry.</a:t>
            </a:r>
          </a:p>
          <a:p>
            <a:r>
              <a:rPr lang="en-SG" sz="5200" dirty="0" smtClean="0">
                <a:hlinkClick r:id="rId11" tooltip="Drunken Prawn (page does not exist)"/>
              </a:rPr>
              <a:t>Drunken Prawn</a:t>
            </a:r>
            <a:r>
              <a:rPr lang="en-SG" sz="5200" dirty="0" smtClean="0"/>
              <a:t>, prawns cooked with Chinese rice wine</a:t>
            </a:r>
          </a:p>
          <a:p>
            <a:r>
              <a:rPr lang="en-SG" sz="5200" dirty="0" smtClean="0">
                <a:hlinkClick r:id="rId12" tooltip="Duck rice (page does not exist)"/>
              </a:rPr>
              <a:t>Duck rice</a:t>
            </a:r>
            <a:r>
              <a:rPr lang="en-SG" sz="5200" dirty="0" smtClean="0"/>
              <a:t> (</a:t>
            </a:r>
            <a:r>
              <a:rPr lang="zh-SG" altLang="en-US" sz="5200" dirty="0" smtClean="0"/>
              <a:t>鸭饭 </a:t>
            </a:r>
            <a:r>
              <a:rPr lang="en-SG" sz="5200" dirty="0" err="1" smtClean="0"/>
              <a:t>yā</a:t>
            </a:r>
            <a:r>
              <a:rPr lang="en-SG" sz="5200" dirty="0" smtClean="0"/>
              <a:t> </a:t>
            </a:r>
            <a:r>
              <a:rPr lang="en-SG" sz="5200" dirty="0" err="1" smtClean="0"/>
              <a:t>fàn</a:t>
            </a:r>
            <a:r>
              <a:rPr lang="en-SG" sz="5200" dirty="0" smtClean="0"/>
              <a:t>), braised duck with rice cooked with yam and shrimps or it can simply be served with plain white rice, served with a thick dark sauce. Side dishes of braised hard-boiled </a:t>
            </a:r>
            <a:r>
              <a:rPr lang="en-SG" sz="5200" dirty="0" smtClean="0">
                <a:hlinkClick r:id="rId13" tooltip="Egg (food)"/>
              </a:rPr>
              <a:t>eggs</a:t>
            </a:r>
            <a:r>
              <a:rPr lang="en-SG" sz="5200" dirty="0" smtClean="0"/>
              <a:t>, preserved salted vegetables, or hard </a:t>
            </a:r>
            <a:r>
              <a:rPr lang="en-SG" sz="5200" dirty="0" err="1" smtClean="0"/>
              <a:t>beancurd</a:t>
            </a:r>
            <a:r>
              <a:rPr lang="en-SG" sz="5200" dirty="0" smtClean="0"/>
              <a:t> </a:t>
            </a:r>
            <a:r>
              <a:rPr lang="en-SG" sz="5200" i="1" dirty="0" smtClean="0"/>
              <a:t>(tau </a:t>
            </a:r>
            <a:r>
              <a:rPr lang="en-SG" sz="5200" i="1" dirty="0" err="1" smtClean="0"/>
              <a:t>kua</a:t>
            </a:r>
            <a:r>
              <a:rPr lang="en-SG" sz="5200" i="1" dirty="0" smtClean="0"/>
              <a:t>)</a:t>
            </a:r>
            <a:r>
              <a:rPr lang="en-SG" sz="5200" dirty="0" smtClean="0"/>
              <a:t> may be added. </a:t>
            </a:r>
            <a:r>
              <a:rPr lang="en-SG" sz="5200" dirty="0" err="1" smtClean="0">
                <a:hlinkClick r:id="rId14" tooltip="Teochew Boneless Duck rice (page does not exist)"/>
              </a:rPr>
              <a:t>Teochew</a:t>
            </a:r>
            <a:r>
              <a:rPr lang="en-SG" sz="5200" dirty="0" smtClean="0">
                <a:hlinkClick r:id="rId14" tooltip="Teochew Boneless Duck rice (page does not exist)"/>
              </a:rPr>
              <a:t> Boneless Duck rice</a:t>
            </a:r>
            <a:r>
              <a:rPr lang="en-SG" sz="5200" dirty="0" smtClean="0"/>
              <a:t>, the same dish but refined since decades ago. Due to the slightly tougher texture of duck, the duck is artfully deboned and sliced thinly for the convenience and ease of the diner, allowing the sauces to seep into the meat, making it a more pleasant experience on the whole. </a:t>
            </a:r>
            <a:r>
              <a:rPr lang="en-SG" sz="5200" dirty="0" err="1" smtClean="0">
                <a:hlinkClick r:id="rId15"/>
              </a:rPr>
              <a:t>Hainanese</a:t>
            </a:r>
            <a:r>
              <a:rPr lang="en-SG" sz="5200" dirty="0" smtClean="0">
                <a:hlinkClick r:id="rId15"/>
              </a:rPr>
              <a:t> chicken rice</a:t>
            </a:r>
            <a:r>
              <a:rPr lang="en-SG" sz="5200" dirty="0" smtClean="0"/>
              <a:t> and other similar dishes have followed this style due to the popularity.</a:t>
            </a:r>
          </a:p>
          <a:p>
            <a:r>
              <a:rPr lang="en-SG" sz="5200" dirty="0" smtClean="0">
                <a:hlinkClick r:id="rId16" tooltip="Egg Tarts (page does not exist)"/>
              </a:rPr>
              <a:t>Egg Tarts</a:t>
            </a:r>
            <a:r>
              <a:rPr lang="en-SG" sz="5200" dirty="0" smtClean="0"/>
              <a:t>, a Cantonese pastry of yellow egg custard baked in a pastry shell. Commonly served at Dim Sum and popular seller at bakeries. Another variation is the Portuguese Egg Tart which has caramelized sugar on the top.</a:t>
            </a:r>
          </a:p>
          <a:p>
            <a:r>
              <a:rPr lang="en-SG" sz="5200" dirty="0" err="1" smtClean="0">
                <a:hlinkClick r:id="rId17" tooltip="Fishball noodles (page does not exist)"/>
              </a:rPr>
              <a:t>Fishball</a:t>
            </a:r>
            <a:r>
              <a:rPr lang="en-SG" sz="5200" dirty="0" smtClean="0">
                <a:hlinkClick r:id="rId17" tooltip="Fishball noodles (page does not exist)"/>
              </a:rPr>
              <a:t> noodles</a:t>
            </a:r>
            <a:r>
              <a:rPr lang="en-SG" sz="5200" dirty="0" smtClean="0"/>
              <a:t> (</a:t>
            </a:r>
            <a:r>
              <a:rPr lang="zh-SG" altLang="en-US" sz="5200" dirty="0" smtClean="0"/>
              <a:t>鱼丸面 </a:t>
            </a:r>
            <a:r>
              <a:rPr lang="en-SG" sz="5200" dirty="0" err="1" smtClean="0"/>
              <a:t>yú</a:t>
            </a:r>
            <a:r>
              <a:rPr lang="en-SG" sz="5200" dirty="0" smtClean="0"/>
              <a:t> </a:t>
            </a:r>
            <a:r>
              <a:rPr lang="en-SG" sz="5200" dirty="0" err="1" smtClean="0"/>
              <a:t>wán</a:t>
            </a:r>
            <a:r>
              <a:rPr lang="en-SG" sz="5200" dirty="0" smtClean="0"/>
              <a:t> </a:t>
            </a:r>
            <a:r>
              <a:rPr lang="en-SG" sz="5200" dirty="0" err="1" smtClean="0"/>
              <a:t>miàn</a:t>
            </a:r>
            <a:r>
              <a:rPr lang="en-SG" sz="5200" dirty="0" smtClean="0"/>
              <a:t>), usually of the </a:t>
            </a:r>
            <a:r>
              <a:rPr lang="en-SG" sz="5200" dirty="0" err="1" smtClean="0">
                <a:hlinkClick r:id="rId18" tooltip="Teochew"/>
              </a:rPr>
              <a:t>Teochew</a:t>
            </a:r>
            <a:r>
              <a:rPr lang="en-SG" sz="5200" dirty="0" smtClean="0"/>
              <a:t> variety. Any of several kinds of egg and rice noodles may be served either in a light fish-flavoured broth or "dry" with the soup on the side, with </a:t>
            </a:r>
            <a:r>
              <a:rPr lang="en-SG" sz="5200" dirty="0" err="1" smtClean="0"/>
              <a:t>fishmeat</a:t>
            </a:r>
            <a:r>
              <a:rPr lang="en-SG" sz="5200" dirty="0" smtClean="0"/>
              <a:t> balls, fishcake, </a:t>
            </a:r>
            <a:r>
              <a:rPr lang="en-SG" sz="5200" dirty="0" err="1" smtClean="0"/>
              <a:t>beansprouts</a:t>
            </a:r>
            <a:r>
              <a:rPr lang="en-SG" sz="5200" dirty="0" smtClean="0"/>
              <a:t> and lettuce. As with </a:t>
            </a:r>
            <a:r>
              <a:rPr lang="en-SG" sz="5200" dirty="0" err="1" smtClean="0">
                <a:hlinkClick r:id="rId19" tooltip="Bak chor mee"/>
              </a:rPr>
              <a:t>bak</a:t>
            </a:r>
            <a:r>
              <a:rPr lang="en-SG" sz="5200" dirty="0" smtClean="0">
                <a:hlinkClick r:id="rId19" tooltip="Bak chor mee"/>
              </a:rPr>
              <a:t> </a:t>
            </a:r>
            <a:r>
              <a:rPr lang="en-SG" sz="5200" dirty="0" err="1" smtClean="0">
                <a:hlinkClick r:id="rId19" tooltip="Bak chor mee"/>
              </a:rPr>
              <a:t>chor</a:t>
            </a:r>
            <a:r>
              <a:rPr lang="en-SG" sz="5200" dirty="0" smtClean="0">
                <a:hlinkClick r:id="rId19" tooltip="Bak chor mee"/>
              </a:rPr>
              <a:t> </a:t>
            </a:r>
            <a:r>
              <a:rPr lang="en-SG" sz="5200" dirty="0" err="1" smtClean="0">
                <a:hlinkClick r:id="rId19" tooltip="Bak chor mee"/>
              </a:rPr>
              <a:t>mee</a:t>
            </a:r>
            <a:r>
              <a:rPr lang="en-SG" sz="5200" dirty="0" smtClean="0"/>
              <a:t>, the most commonly ordered noodles are </a:t>
            </a:r>
            <a:r>
              <a:rPr lang="en-SG" sz="5200" dirty="0" err="1" smtClean="0">
                <a:hlinkClick r:id="rId20"/>
              </a:rPr>
              <a:t>mee</a:t>
            </a:r>
            <a:r>
              <a:rPr lang="en-SG" sz="5200" dirty="0" smtClean="0">
                <a:hlinkClick r:id="rId20"/>
              </a:rPr>
              <a:t> </a:t>
            </a:r>
            <a:r>
              <a:rPr lang="en-SG" sz="5200" dirty="0" err="1" smtClean="0">
                <a:hlinkClick r:id="rId20"/>
              </a:rPr>
              <a:t>pok</a:t>
            </a:r>
            <a:r>
              <a:rPr lang="en-SG" sz="5200" dirty="0" smtClean="0"/>
              <a:t> although </a:t>
            </a:r>
            <a:r>
              <a:rPr lang="en-SG" sz="5200" dirty="0" err="1" smtClean="0"/>
              <a:t>Kway</a:t>
            </a:r>
            <a:r>
              <a:rPr lang="en-SG" sz="5200" dirty="0" smtClean="0"/>
              <a:t> </a:t>
            </a:r>
            <a:r>
              <a:rPr lang="en-SG" sz="5200" dirty="0" err="1" smtClean="0"/>
              <a:t>Teow</a:t>
            </a:r>
            <a:r>
              <a:rPr lang="en-SG" sz="5200" dirty="0" smtClean="0"/>
              <a:t> soup versions are also extremely popular.</a:t>
            </a:r>
          </a:p>
          <a:p>
            <a:r>
              <a:rPr lang="en-SG" sz="5200" dirty="0" smtClean="0">
                <a:hlinkClick r:id="rId21" tooltip="Fish head bee hoon (page does not exist)"/>
              </a:rPr>
              <a:t>Fish head bee </a:t>
            </a:r>
            <a:r>
              <a:rPr lang="en-SG" sz="5200" dirty="0" err="1" smtClean="0">
                <a:hlinkClick r:id="rId21" tooltip="Fish head bee hoon (page does not exist)"/>
              </a:rPr>
              <a:t>hoon</a:t>
            </a:r>
            <a:r>
              <a:rPr lang="en-SG" sz="5200" dirty="0" smtClean="0"/>
              <a:t> (</a:t>
            </a:r>
            <a:r>
              <a:rPr lang="zh-SG" altLang="en-US" sz="5200" dirty="0" smtClean="0"/>
              <a:t>鱼头米粉 </a:t>
            </a:r>
            <a:r>
              <a:rPr lang="en-SG" sz="5200" dirty="0" err="1" smtClean="0"/>
              <a:t>yú</a:t>
            </a:r>
            <a:r>
              <a:rPr lang="en-SG" sz="5200" dirty="0" smtClean="0"/>
              <a:t> </a:t>
            </a:r>
            <a:r>
              <a:rPr lang="en-SG" sz="5200" dirty="0" err="1" smtClean="0"/>
              <a:t>tóu</a:t>
            </a:r>
            <a:r>
              <a:rPr lang="en-SG" sz="5200" dirty="0" smtClean="0"/>
              <a:t> </a:t>
            </a:r>
            <a:r>
              <a:rPr lang="en-SG" sz="5200" dirty="0" err="1" smtClean="0"/>
              <a:t>mǐ</a:t>
            </a:r>
            <a:r>
              <a:rPr lang="en-SG" sz="5200" dirty="0" smtClean="0"/>
              <a:t> </a:t>
            </a:r>
            <a:r>
              <a:rPr lang="en-SG" sz="5200" dirty="0" err="1" smtClean="0"/>
              <a:t>fěn</a:t>
            </a:r>
            <a:r>
              <a:rPr lang="en-SG" sz="5200" dirty="0" smtClean="0"/>
              <a:t>), a kind of </a:t>
            </a:r>
            <a:r>
              <a:rPr lang="en-SG" sz="5200" dirty="0" smtClean="0">
                <a:hlinkClick r:id="rId22"/>
              </a:rPr>
              <a:t>noodle soup</a:t>
            </a:r>
            <a:r>
              <a:rPr lang="en-SG" sz="5200" dirty="0" smtClean="0"/>
              <a:t> in which the main ingredients are </a:t>
            </a:r>
            <a:r>
              <a:rPr lang="en-SG" sz="5200" dirty="0" smtClean="0">
                <a:hlinkClick r:id="rId23"/>
              </a:rPr>
              <a:t>rice vermicelli</a:t>
            </a:r>
            <a:r>
              <a:rPr lang="en-SG" sz="5200" dirty="0" smtClean="0"/>
              <a:t> and fried fish head (separated into chunks). This dish is notable for the creamy, rich soup, which is typically made using a mixture of fish stock and milk – the latter being an uncommon ingredient in Chinese cuisine. A variant using ordinary fish meat also exists.</a:t>
            </a:r>
          </a:p>
          <a:p>
            <a:r>
              <a:rPr lang="en-SG" sz="5200" dirty="0" smtClean="0">
                <a:hlinkClick r:id="rId24"/>
              </a:rPr>
              <a:t>Fried rice</a:t>
            </a:r>
            <a:r>
              <a:rPr lang="en-SG" sz="5200" dirty="0" smtClean="0"/>
              <a:t> (</a:t>
            </a:r>
            <a:r>
              <a:rPr lang="zh-SG" altLang="en-US" sz="5200" dirty="0" smtClean="0"/>
              <a:t>炒饭 </a:t>
            </a:r>
            <a:r>
              <a:rPr lang="en-SG" sz="5200" dirty="0" err="1" smtClean="0"/>
              <a:t>chǎo</a:t>
            </a:r>
            <a:r>
              <a:rPr lang="en-SG" sz="5200" dirty="0" smtClean="0"/>
              <a:t> </a:t>
            </a:r>
            <a:r>
              <a:rPr lang="en-SG" sz="5200" dirty="0" err="1" smtClean="0"/>
              <a:t>fàn</a:t>
            </a:r>
            <a:r>
              <a:rPr lang="en-SG" sz="5200" dirty="0" smtClean="0"/>
              <a:t>) or in </a:t>
            </a:r>
            <a:r>
              <a:rPr lang="en-SG" sz="5200" dirty="0" err="1" smtClean="0"/>
              <a:t>Hokkien</a:t>
            </a:r>
            <a:r>
              <a:rPr lang="en-SG" sz="5200" dirty="0" smtClean="0"/>
              <a:t> char </a:t>
            </a:r>
            <a:r>
              <a:rPr lang="en-SG" sz="5200" dirty="0" err="1" smtClean="0"/>
              <a:t>png</a:t>
            </a:r>
            <a:r>
              <a:rPr lang="en-SG" sz="5200" dirty="0" smtClean="0"/>
              <a:t>. Day-old rice is fried with various meat chunks and vegetables, along with eggs.</a:t>
            </a:r>
          </a:p>
          <a:p>
            <a:endParaRPr lang="en-SG" dirty="0" smtClean="0"/>
          </a:p>
          <a:p>
            <a:endParaRPr lang="en-SG"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Chinese cuisine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25000" lnSpcReduction="20000"/>
          </a:bodyPr>
          <a:lstStyle/>
          <a:p>
            <a:r>
              <a:rPr lang="en-SG" sz="5600" dirty="0" err="1" smtClean="0">
                <a:hlinkClick r:id="rId2"/>
              </a:rPr>
              <a:t>Hainanese</a:t>
            </a:r>
            <a:r>
              <a:rPr lang="en-SG" sz="5600" dirty="0" smtClean="0">
                <a:hlinkClick r:id="rId2"/>
              </a:rPr>
              <a:t> chicken rice</a:t>
            </a:r>
            <a:r>
              <a:rPr lang="en-SG" sz="5600" dirty="0" smtClean="0"/>
              <a:t> (</a:t>
            </a:r>
            <a:r>
              <a:rPr lang="zh-SG" altLang="en-US" sz="5600" dirty="0" smtClean="0"/>
              <a:t>海南鸡饭 </a:t>
            </a:r>
            <a:r>
              <a:rPr lang="en-SG" sz="5600" dirty="0" err="1" smtClean="0"/>
              <a:t>hǎi</a:t>
            </a:r>
            <a:r>
              <a:rPr lang="en-SG" sz="5600" dirty="0" smtClean="0"/>
              <a:t> </a:t>
            </a:r>
            <a:r>
              <a:rPr lang="en-SG" sz="5600" dirty="0" err="1" smtClean="0"/>
              <a:t>nán</a:t>
            </a:r>
            <a:r>
              <a:rPr lang="en-SG" sz="5600" dirty="0" smtClean="0"/>
              <a:t> </a:t>
            </a:r>
            <a:r>
              <a:rPr lang="en-SG" sz="5600" dirty="0" err="1" smtClean="0"/>
              <a:t>jī</a:t>
            </a:r>
            <a:r>
              <a:rPr lang="en-SG" sz="5600" dirty="0" smtClean="0"/>
              <a:t> </a:t>
            </a:r>
            <a:r>
              <a:rPr lang="en-SG" sz="5600" dirty="0" err="1" smtClean="0"/>
              <a:t>fàn</a:t>
            </a:r>
            <a:r>
              <a:rPr lang="en-SG" sz="5600" dirty="0" smtClean="0"/>
              <a:t>), </a:t>
            </a:r>
            <a:r>
              <a:rPr lang="en-SG" sz="5600" dirty="0" err="1" smtClean="0"/>
              <a:t>flavorful</a:t>
            </a:r>
            <a:r>
              <a:rPr lang="en-SG" sz="5600" dirty="0" smtClean="0"/>
              <a:t> steamed chicken served with rice cooked in chicken stock. Normally eaten with </a:t>
            </a:r>
            <a:r>
              <a:rPr lang="en-SG" sz="5600" dirty="0" err="1" smtClean="0">
                <a:hlinkClick r:id="rId3" tooltip="Chili pepper"/>
              </a:rPr>
              <a:t>chili</a:t>
            </a:r>
            <a:r>
              <a:rPr lang="en-SG" sz="5600" dirty="0" smtClean="0">
                <a:hlinkClick r:id="rId3" tooltip="Chili pepper"/>
              </a:rPr>
              <a:t> sauce</a:t>
            </a:r>
            <a:r>
              <a:rPr lang="en-SG" sz="5600" dirty="0" smtClean="0"/>
              <a:t>, dark soy sauce, and ginger paste. A common variation is using roast chicken instead. Considered the landmark dish of Singapore. It is not available in Hainan, as suggested by its name, as the dish was adapted to local tastes by </a:t>
            </a:r>
            <a:r>
              <a:rPr lang="en-SG" sz="5600" dirty="0" err="1" smtClean="0"/>
              <a:t>Hainanese</a:t>
            </a:r>
            <a:r>
              <a:rPr lang="en-SG" sz="5600" dirty="0" smtClean="0"/>
              <a:t> immigrants.</a:t>
            </a:r>
          </a:p>
          <a:p>
            <a:r>
              <a:rPr lang="en-SG" sz="5600" dirty="0" err="1" smtClean="0">
                <a:hlinkClick r:id="rId4"/>
              </a:rPr>
              <a:t>Hae</a:t>
            </a:r>
            <a:r>
              <a:rPr lang="en-SG" sz="5600" dirty="0" smtClean="0">
                <a:hlinkClick r:id="rId4"/>
              </a:rPr>
              <a:t> </a:t>
            </a:r>
            <a:r>
              <a:rPr lang="en-SG" sz="5600" dirty="0" err="1" smtClean="0">
                <a:hlinkClick r:id="rId4"/>
              </a:rPr>
              <a:t>mee</a:t>
            </a:r>
            <a:r>
              <a:rPr lang="en-SG" sz="5600" dirty="0" smtClean="0"/>
              <a:t> (</a:t>
            </a:r>
            <a:r>
              <a:rPr lang="zh-SG" altLang="en-US" sz="5600" dirty="0" smtClean="0"/>
              <a:t>虾面 </a:t>
            </a:r>
            <a:r>
              <a:rPr lang="en-SG" sz="5600" dirty="0" err="1" smtClean="0"/>
              <a:t>xiā</a:t>
            </a:r>
            <a:r>
              <a:rPr lang="en-SG" sz="5600" dirty="0" smtClean="0"/>
              <a:t> </a:t>
            </a:r>
            <a:r>
              <a:rPr lang="en-SG" sz="5600" dirty="0" err="1" smtClean="0"/>
              <a:t>miàn</a:t>
            </a:r>
            <a:r>
              <a:rPr lang="en-SG" sz="5600" dirty="0" smtClean="0"/>
              <a:t>), yellow egg noodles in a rich broth made from prawn and pork rib stock, topped with whole or sliced fresh boiled prawns.</a:t>
            </a:r>
          </a:p>
          <a:p>
            <a:r>
              <a:rPr lang="en-SG" sz="5600" dirty="0" err="1" smtClean="0">
                <a:hlinkClick r:id="rId5" tooltip="Har Cheong Gai (page does not exist)"/>
              </a:rPr>
              <a:t>Har</a:t>
            </a:r>
            <a:r>
              <a:rPr lang="en-SG" sz="5600" dirty="0" smtClean="0">
                <a:hlinkClick r:id="rId5" tooltip="Har Cheong Gai (page does not exist)"/>
              </a:rPr>
              <a:t> Cheong </a:t>
            </a:r>
            <a:r>
              <a:rPr lang="en-SG" sz="5600" dirty="0" err="1" smtClean="0">
                <a:hlinkClick r:id="rId5" tooltip="Har Cheong Gai (page does not exist)"/>
              </a:rPr>
              <a:t>Gai</a:t>
            </a:r>
            <a:r>
              <a:rPr lang="en-SG" sz="5600" dirty="0" smtClean="0"/>
              <a:t>, chicken wings fried in a batter with fermented shrimp paste . A common dish at </a:t>
            </a:r>
            <a:r>
              <a:rPr lang="en-SG" sz="5600" dirty="0" err="1" smtClean="0"/>
              <a:t>Cze</a:t>
            </a:r>
            <a:r>
              <a:rPr lang="en-SG" sz="5600" dirty="0" smtClean="0"/>
              <a:t> Cha stalls.</a:t>
            </a:r>
          </a:p>
          <a:p>
            <a:r>
              <a:rPr lang="en-SG" sz="5600" dirty="0" err="1" smtClean="0">
                <a:hlinkClick r:id="rId6"/>
              </a:rPr>
              <a:t>Hokkien</a:t>
            </a:r>
            <a:r>
              <a:rPr lang="en-SG" sz="5600" dirty="0" smtClean="0">
                <a:hlinkClick r:id="rId6"/>
              </a:rPr>
              <a:t> </a:t>
            </a:r>
            <a:r>
              <a:rPr lang="en-SG" sz="5600" dirty="0" err="1" smtClean="0">
                <a:hlinkClick r:id="rId6"/>
              </a:rPr>
              <a:t>mee</a:t>
            </a:r>
            <a:r>
              <a:rPr lang="en-SG" sz="5600" dirty="0" smtClean="0"/>
              <a:t> (</a:t>
            </a:r>
            <a:r>
              <a:rPr lang="zh-SG" altLang="en-US" sz="5600" dirty="0" smtClean="0"/>
              <a:t>福建炒虾面 </a:t>
            </a:r>
            <a:r>
              <a:rPr lang="en-SG" sz="5600" dirty="0" err="1" smtClean="0"/>
              <a:t>fú</a:t>
            </a:r>
            <a:r>
              <a:rPr lang="en-SG" sz="5600" dirty="0" smtClean="0"/>
              <a:t> </a:t>
            </a:r>
            <a:r>
              <a:rPr lang="en-SG" sz="5600" dirty="0" err="1" smtClean="0"/>
              <a:t>jiàn</a:t>
            </a:r>
            <a:r>
              <a:rPr lang="en-SG" sz="5600" dirty="0" smtClean="0"/>
              <a:t> </a:t>
            </a:r>
            <a:r>
              <a:rPr lang="en-SG" sz="5600" dirty="0" err="1" smtClean="0"/>
              <a:t>chǎo</a:t>
            </a:r>
            <a:r>
              <a:rPr lang="en-SG" sz="5600" dirty="0" smtClean="0"/>
              <a:t> </a:t>
            </a:r>
            <a:r>
              <a:rPr lang="en-SG" sz="5600" dirty="0" err="1" smtClean="0"/>
              <a:t>xiā</a:t>
            </a:r>
            <a:r>
              <a:rPr lang="en-SG" sz="5600" dirty="0" smtClean="0"/>
              <a:t> </a:t>
            </a:r>
            <a:r>
              <a:rPr lang="en-SG" sz="5600" dirty="0" err="1" smtClean="0"/>
              <a:t>miàn</a:t>
            </a:r>
            <a:r>
              <a:rPr lang="en-SG" sz="5600" dirty="0" smtClean="0"/>
              <a:t>), </a:t>
            </a:r>
            <a:r>
              <a:rPr lang="en-SG" sz="5600" dirty="0" smtClean="0">
                <a:hlinkClick r:id="rId7"/>
              </a:rPr>
              <a:t>rice vermicelli</a:t>
            </a:r>
            <a:r>
              <a:rPr lang="en-SG" sz="5600" dirty="0" smtClean="0"/>
              <a:t> and yellow noodles fried with shrimp, sliced </a:t>
            </a:r>
            <a:r>
              <a:rPr lang="en-SG" sz="5600" dirty="0" smtClean="0">
                <a:hlinkClick r:id="rId8"/>
              </a:rPr>
              <a:t>cuttlefish</a:t>
            </a:r>
            <a:r>
              <a:rPr lang="en-SG" sz="5600" dirty="0" smtClean="0"/>
              <a:t> and lard bits.</a:t>
            </a:r>
          </a:p>
          <a:p>
            <a:r>
              <a:rPr lang="en-SG" sz="5600" dirty="0" err="1" smtClean="0">
                <a:hlinkClick r:id="rId9" tooltip="Shahe fen"/>
              </a:rPr>
              <a:t>Hor</a:t>
            </a:r>
            <a:r>
              <a:rPr lang="en-SG" sz="5600" dirty="0" smtClean="0">
                <a:hlinkClick r:id="rId9" tooltip="Shahe fen"/>
              </a:rPr>
              <a:t> fun</a:t>
            </a:r>
            <a:r>
              <a:rPr lang="en-SG" sz="5600" dirty="0" smtClean="0"/>
              <a:t> (</a:t>
            </a:r>
            <a:r>
              <a:rPr lang="zh-SG" altLang="en-US" sz="5600" dirty="0" smtClean="0"/>
              <a:t>河粉 </a:t>
            </a:r>
            <a:r>
              <a:rPr lang="en-SG" sz="5600" dirty="0" err="1" smtClean="0"/>
              <a:t>hé</a:t>
            </a:r>
            <a:r>
              <a:rPr lang="en-SG" sz="5600" dirty="0" smtClean="0"/>
              <a:t> </a:t>
            </a:r>
            <a:r>
              <a:rPr lang="en-SG" sz="5600" dirty="0" err="1" smtClean="0"/>
              <a:t>fěn</a:t>
            </a:r>
            <a:r>
              <a:rPr lang="en-SG" sz="5600" dirty="0" smtClean="0"/>
              <a:t>), flat rice noodles in gravy often served with fish or prawns. A common variation is using beef instead.</a:t>
            </a:r>
          </a:p>
          <a:p>
            <a:r>
              <a:rPr lang="en-SG" sz="5600" dirty="0" smtClean="0">
                <a:hlinkClick r:id="rId10" tooltip="Hum chim peng (page does not exist)"/>
              </a:rPr>
              <a:t>Hum </a:t>
            </a:r>
            <a:r>
              <a:rPr lang="en-SG" sz="5600" dirty="0" err="1" smtClean="0">
                <a:hlinkClick r:id="rId10" tooltip="Hum chim peng (page does not exist)"/>
              </a:rPr>
              <a:t>chim</a:t>
            </a:r>
            <a:r>
              <a:rPr lang="en-SG" sz="5600" dirty="0" smtClean="0">
                <a:hlinkClick r:id="rId10" tooltip="Hum chim peng (page does not exist)"/>
              </a:rPr>
              <a:t> </a:t>
            </a:r>
            <a:r>
              <a:rPr lang="en-SG" sz="5600" dirty="0" err="1" smtClean="0">
                <a:hlinkClick r:id="rId10" tooltip="Hum chim peng (page does not exist)"/>
              </a:rPr>
              <a:t>peng</a:t>
            </a:r>
            <a:r>
              <a:rPr lang="en-SG" sz="5600" dirty="0" smtClean="0"/>
              <a:t> (</a:t>
            </a:r>
            <a:r>
              <a:rPr lang="zh-SG" altLang="en-US" sz="5600" dirty="0" smtClean="0"/>
              <a:t>咸煎饼 </a:t>
            </a:r>
            <a:r>
              <a:rPr lang="en-SG" sz="5600" dirty="0" err="1" smtClean="0"/>
              <a:t>xián</a:t>
            </a:r>
            <a:r>
              <a:rPr lang="en-SG" sz="5600" dirty="0" smtClean="0"/>
              <a:t> </a:t>
            </a:r>
            <a:r>
              <a:rPr lang="en-SG" sz="5600" dirty="0" err="1" smtClean="0"/>
              <a:t>jiān</a:t>
            </a:r>
            <a:r>
              <a:rPr lang="en-SG" sz="5600" dirty="0" smtClean="0"/>
              <a:t> </a:t>
            </a:r>
            <a:r>
              <a:rPr lang="en-SG" sz="5600" dirty="0" err="1" smtClean="0"/>
              <a:t>bǐng</a:t>
            </a:r>
            <a:r>
              <a:rPr lang="en-SG" sz="5600" dirty="0" smtClean="0"/>
              <a:t>), a deep-fried Chinese bun-like pastry sometimes filled with bean paste.</a:t>
            </a:r>
          </a:p>
          <a:p>
            <a:r>
              <a:rPr lang="en-SG" sz="5600" dirty="0" err="1" smtClean="0">
                <a:hlinkClick r:id="rId11"/>
              </a:rPr>
              <a:t>Kaya</a:t>
            </a:r>
            <a:r>
              <a:rPr lang="en-SG" sz="5600" dirty="0" smtClean="0">
                <a:hlinkClick r:id="rId11"/>
              </a:rPr>
              <a:t> toast</a:t>
            </a:r>
            <a:r>
              <a:rPr lang="en-SG" sz="5600" dirty="0" smtClean="0"/>
              <a:t>, a traditional breakfast dish. </a:t>
            </a:r>
            <a:r>
              <a:rPr lang="en-SG" sz="5600" dirty="0" err="1" smtClean="0">
                <a:hlinkClick r:id="rId12"/>
              </a:rPr>
              <a:t>Kaya</a:t>
            </a:r>
            <a:r>
              <a:rPr lang="en-SG" sz="5600" dirty="0" smtClean="0"/>
              <a:t> is a sweet coconut and egg jam, and this is spread over toasted bread. Combined with a cup of local coffee and a half-boiled egg, this makes a typical Singaporean breakfast.</a:t>
            </a:r>
          </a:p>
          <a:p>
            <a:r>
              <a:rPr lang="en-SG" sz="5600" dirty="0" err="1" smtClean="0">
                <a:hlinkClick r:id="rId13" tooltip="Kuay chap (page does not exist)"/>
              </a:rPr>
              <a:t>Kuay</a:t>
            </a:r>
            <a:r>
              <a:rPr lang="en-SG" sz="5600" dirty="0" smtClean="0">
                <a:hlinkClick r:id="rId13" tooltip="Kuay chap (page does not exist)"/>
              </a:rPr>
              <a:t> chap</a:t>
            </a:r>
            <a:r>
              <a:rPr lang="en-SG" sz="5600" dirty="0" smtClean="0"/>
              <a:t> (</a:t>
            </a:r>
            <a:r>
              <a:rPr lang="zh-SG" altLang="en-US" sz="5600" dirty="0" smtClean="0"/>
              <a:t>粿汁 </a:t>
            </a:r>
            <a:r>
              <a:rPr lang="en-SG" sz="5600" dirty="0" err="1" smtClean="0"/>
              <a:t>guǒ</a:t>
            </a:r>
            <a:r>
              <a:rPr lang="en-SG" sz="5600" dirty="0" smtClean="0"/>
              <a:t> </a:t>
            </a:r>
            <a:r>
              <a:rPr lang="en-SG" sz="5600" dirty="0" err="1" smtClean="0"/>
              <a:t>zhī</a:t>
            </a:r>
            <a:r>
              <a:rPr lang="en-SG" sz="5600" dirty="0" smtClean="0"/>
              <a:t>), </a:t>
            </a:r>
            <a:r>
              <a:rPr lang="en-SG" sz="5600" dirty="0" err="1" smtClean="0"/>
              <a:t>Teochew</a:t>
            </a:r>
            <a:r>
              <a:rPr lang="en-SG" sz="5600" dirty="0" smtClean="0"/>
              <a:t> dish of flat, broad rice sheets in a soup made with dark soy sauce, served with pig offal, braised duck meat, various kinds of </a:t>
            </a:r>
            <a:r>
              <a:rPr lang="en-SG" sz="5600" dirty="0" err="1" smtClean="0"/>
              <a:t>beancurd</a:t>
            </a:r>
            <a:r>
              <a:rPr lang="en-SG" sz="5600" dirty="0" smtClean="0"/>
              <a:t>, preserved salted vegetables, and braised hard-boiled eggs.</a:t>
            </a:r>
          </a:p>
          <a:p>
            <a:r>
              <a:rPr lang="en-SG" sz="5600" dirty="0" err="1" smtClean="0">
                <a:hlinkClick r:id="rId14"/>
              </a:rPr>
              <a:t>Lor</a:t>
            </a:r>
            <a:r>
              <a:rPr lang="en-SG" sz="5600" dirty="0" smtClean="0">
                <a:hlinkClick r:id="rId14"/>
              </a:rPr>
              <a:t> </a:t>
            </a:r>
            <a:r>
              <a:rPr lang="en-SG" sz="5600" dirty="0" err="1" smtClean="0">
                <a:hlinkClick r:id="rId14"/>
              </a:rPr>
              <a:t>mee</a:t>
            </a:r>
            <a:r>
              <a:rPr lang="en-SG" sz="5600" dirty="0" smtClean="0"/>
              <a:t> (</a:t>
            </a:r>
            <a:r>
              <a:rPr lang="zh-SG" altLang="en-US" sz="5600" dirty="0" smtClean="0"/>
              <a:t>卤面 </a:t>
            </a:r>
            <a:r>
              <a:rPr lang="en-SG" sz="5600" dirty="0" err="1" smtClean="0"/>
              <a:t>lǔ</a:t>
            </a:r>
            <a:r>
              <a:rPr lang="en-SG" sz="5600" dirty="0" smtClean="0"/>
              <a:t> </a:t>
            </a:r>
            <a:r>
              <a:rPr lang="en-SG" sz="5600" dirty="0" err="1" smtClean="0"/>
              <a:t>miàn</a:t>
            </a:r>
            <a:r>
              <a:rPr lang="en-SG" sz="5600" dirty="0" smtClean="0"/>
              <a:t>), a </a:t>
            </a:r>
            <a:r>
              <a:rPr lang="en-SG" sz="5600" dirty="0" err="1" smtClean="0"/>
              <a:t>Hokkien</a:t>
            </a:r>
            <a:r>
              <a:rPr lang="en-SG" sz="5600" dirty="0" smtClean="0"/>
              <a:t> noodle dish served in a viscous, dark soy sauce-based broth with meat roll slices, fishcake and </a:t>
            </a:r>
            <a:r>
              <a:rPr lang="en-SG" sz="5600" dirty="0" err="1" smtClean="0"/>
              <a:t>beansprouts</a:t>
            </a:r>
            <a:r>
              <a:rPr lang="en-SG" sz="5600" dirty="0" smtClean="0"/>
              <a:t>.</a:t>
            </a:r>
          </a:p>
          <a:p>
            <a:r>
              <a:rPr lang="en-SG" sz="5600" dirty="0" err="1" smtClean="0">
                <a:hlinkClick r:id="rId15" tooltip="Mee Sua (page does not exist)"/>
              </a:rPr>
              <a:t>Mee</a:t>
            </a:r>
            <a:r>
              <a:rPr lang="en-SG" sz="5600" dirty="0" smtClean="0">
                <a:hlinkClick r:id="rId15" tooltip="Mee Sua (page does not exist)"/>
              </a:rPr>
              <a:t> </a:t>
            </a:r>
            <a:r>
              <a:rPr lang="en-SG" sz="5600" dirty="0" err="1" smtClean="0">
                <a:hlinkClick r:id="rId15" tooltip="Mee Sua (page does not exist)"/>
              </a:rPr>
              <a:t>Sua</a:t>
            </a:r>
            <a:r>
              <a:rPr lang="en-SG" sz="5600" dirty="0" smtClean="0"/>
              <a:t> (</a:t>
            </a:r>
            <a:r>
              <a:rPr lang="zh-SG" altLang="en-US" sz="5600" dirty="0" smtClean="0"/>
              <a:t>面线 </a:t>
            </a:r>
            <a:r>
              <a:rPr lang="en-SG" sz="5600" dirty="0" err="1" smtClean="0"/>
              <a:t>miàn</a:t>
            </a:r>
            <a:r>
              <a:rPr lang="en-SG" sz="5600" dirty="0" smtClean="0"/>
              <a:t> </a:t>
            </a:r>
            <a:r>
              <a:rPr lang="en-SG" sz="5600" dirty="0" err="1" smtClean="0"/>
              <a:t>xiàn</a:t>
            </a:r>
            <a:r>
              <a:rPr lang="en-SG" sz="5600" dirty="0" smtClean="0"/>
              <a:t>), not a dish but a type of thin, wheat vermicelli. Usually found in </a:t>
            </a:r>
            <a:r>
              <a:rPr lang="en-SG" sz="5600" dirty="0" err="1" smtClean="0">
                <a:hlinkClick r:id="rId16" tooltip="Fishball noodles (page does not exist)"/>
              </a:rPr>
              <a:t>fishball</a:t>
            </a:r>
            <a:r>
              <a:rPr lang="en-SG" sz="5600" dirty="0" smtClean="0">
                <a:hlinkClick r:id="rId16" tooltip="Fishball noodles (page does not exist)"/>
              </a:rPr>
              <a:t> noodles</a:t>
            </a:r>
            <a:r>
              <a:rPr lang="en-SG" sz="5600" dirty="0" smtClean="0"/>
              <a:t>, or served with pork meat or kidney or chicken meat.</a:t>
            </a:r>
          </a:p>
          <a:p>
            <a:endParaRPr lang="en-S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Chinese cuisine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25000" lnSpcReduction="20000"/>
          </a:bodyPr>
          <a:lstStyle/>
          <a:p>
            <a:r>
              <a:rPr lang="en-SG" sz="5200" dirty="0" smtClean="0">
                <a:hlinkClick r:id="rId2" tooltip="Ming Jiang Kueh (page does not exist)"/>
              </a:rPr>
              <a:t>Ming Jiang </a:t>
            </a:r>
            <a:r>
              <a:rPr lang="en-SG" sz="5200" dirty="0" err="1" smtClean="0">
                <a:hlinkClick r:id="rId2" tooltip="Ming Jiang Kueh (page does not exist)"/>
              </a:rPr>
              <a:t>Kueh</a:t>
            </a:r>
            <a:r>
              <a:rPr lang="en-SG" sz="5200" dirty="0" smtClean="0"/>
              <a:t> (</a:t>
            </a:r>
            <a:r>
              <a:rPr lang="zh-SG" altLang="en-US" sz="5200" dirty="0" smtClean="0"/>
              <a:t>面煎粿 </a:t>
            </a:r>
            <a:r>
              <a:rPr lang="en-SG" sz="5200" dirty="0" err="1" smtClean="0"/>
              <a:t>miàn</a:t>
            </a:r>
            <a:r>
              <a:rPr lang="en-SG" sz="5200" dirty="0" smtClean="0"/>
              <a:t> </a:t>
            </a:r>
            <a:r>
              <a:rPr lang="en-SG" sz="5200" dirty="0" err="1" smtClean="0"/>
              <a:t>jiān</a:t>
            </a:r>
            <a:r>
              <a:rPr lang="en-SG" sz="5200" dirty="0" smtClean="0"/>
              <a:t> </a:t>
            </a:r>
            <a:r>
              <a:rPr lang="en-SG" sz="5200" dirty="0" err="1" smtClean="0"/>
              <a:t>guǒ</a:t>
            </a:r>
            <a:r>
              <a:rPr lang="en-SG" sz="5200" dirty="0" smtClean="0"/>
              <a:t>), a thick chewy pancake with a ground peanut and sugar filling. Other variations include grated coconut and red bean paste. In keeping up with the taste of the younger crowd, this traditional snack is also served in blueberry, cheese and chocolate varieties now.</a:t>
            </a:r>
          </a:p>
          <a:p>
            <a:r>
              <a:rPr lang="en-SG" sz="5200" dirty="0" smtClean="0">
                <a:hlinkClick r:id="rId3"/>
              </a:rPr>
              <a:t>Ngo </a:t>
            </a:r>
            <a:r>
              <a:rPr lang="en-SG" sz="5200" dirty="0" err="1" smtClean="0">
                <a:hlinkClick r:id="rId3"/>
              </a:rPr>
              <a:t>hiang</a:t>
            </a:r>
            <a:r>
              <a:rPr lang="en-SG" sz="5200" dirty="0" smtClean="0"/>
              <a:t>, a food composed of combining various vegetables, seafood and/or meats and commonly served in other dishes such as </a:t>
            </a:r>
            <a:r>
              <a:rPr lang="en-SG" sz="5200" dirty="0" err="1" smtClean="0"/>
              <a:t>Rojak</a:t>
            </a:r>
            <a:r>
              <a:rPr lang="en-SG" sz="5200" dirty="0" smtClean="0"/>
              <a:t> or added as a side dish to a </a:t>
            </a:r>
            <a:r>
              <a:rPr lang="en-SG" sz="5200" dirty="0" err="1" smtClean="0"/>
              <a:t>Cze</a:t>
            </a:r>
            <a:r>
              <a:rPr lang="en-SG" sz="5200" dirty="0" smtClean="0"/>
              <a:t> Cha meal.</a:t>
            </a:r>
          </a:p>
          <a:p>
            <a:r>
              <a:rPr lang="en-SG" sz="5200" dirty="0" smtClean="0">
                <a:hlinkClick r:id="rId4"/>
              </a:rPr>
              <a:t>Oyster omelette</a:t>
            </a:r>
            <a:r>
              <a:rPr lang="en-SG" sz="5200" dirty="0" smtClean="0"/>
              <a:t> (</a:t>
            </a:r>
            <a:r>
              <a:rPr lang="zh-SG" altLang="en-US" sz="5200" dirty="0" smtClean="0"/>
              <a:t>蚝煎 </a:t>
            </a:r>
            <a:r>
              <a:rPr lang="en-SG" sz="5200" dirty="0" err="1" smtClean="0"/>
              <a:t>háo</a:t>
            </a:r>
            <a:r>
              <a:rPr lang="en-SG" sz="5200" dirty="0" smtClean="0"/>
              <a:t> </a:t>
            </a:r>
            <a:r>
              <a:rPr lang="en-SG" sz="5200" dirty="0" err="1" smtClean="0"/>
              <a:t>jiān</a:t>
            </a:r>
            <a:r>
              <a:rPr lang="en-SG" sz="5200" dirty="0" smtClean="0"/>
              <a:t>), oysters fried with a special flour-and-egg mixture. Also known in </a:t>
            </a:r>
            <a:r>
              <a:rPr lang="en-SG" sz="5200" dirty="0" err="1" smtClean="0"/>
              <a:t>Hokkien</a:t>
            </a:r>
            <a:r>
              <a:rPr lang="en-SG" sz="5200" dirty="0" smtClean="0"/>
              <a:t> as </a:t>
            </a:r>
            <a:r>
              <a:rPr lang="en-SG" sz="5200" dirty="0" err="1" smtClean="0"/>
              <a:t>orh</a:t>
            </a:r>
            <a:r>
              <a:rPr lang="en-SG" sz="5200" dirty="0" smtClean="0"/>
              <a:t> </a:t>
            </a:r>
            <a:r>
              <a:rPr lang="en-SG" sz="5200" dirty="0" err="1" smtClean="0"/>
              <a:t>luak</a:t>
            </a:r>
            <a:r>
              <a:rPr lang="en-SG" sz="5200" dirty="0" smtClean="0"/>
              <a:t>/</a:t>
            </a:r>
            <a:r>
              <a:rPr lang="en-SG" sz="5200" dirty="0" err="1" smtClean="0"/>
              <a:t>luah</a:t>
            </a:r>
            <a:r>
              <a:rPr lang="en-SG" sz="5200" dirty="0" smtClean="0"/>
              <a:t>.</a:t>
            </a:r>
          </a:p>
          <a:p>
            <a:r>
              <a:rPr lang="en-SG" sz="5200" dirty="0" smtClean="0">
                <a:hlinkClick r:id="rId5"/>
              </a:rPr>
              <a:t>Pau</a:t>
            </a:r>
            <a:r>
              <a:rPr lang="en-SG" sz="5200" dirty="0" smtClean="0"/>
              <a:t> (</a:t>
            </a:r>
            <a:r>
              <a:rPr lang="en-SG" sz="5200" dirty="0" err="1" smtClean="0">
                <a:hlinkClick r:id="rId6"/>
              </a:rPr>
              <a:t>baozi</a:t>
            </a:r>
            <a:r>
              <a:rPr lang="en-SG" sz="5200" dirty="0" smtClean="0"/>
              <a:t>), steamed bun with wide assortment of fillings such as char </a:t>
            </a:r>
            <a:r>
              <a:rPr lang="en-SG" sz="5200" dirty="0" err="1" smtClean="0"/>
              <a:t>siew</a:t>
            </a:r>
            <a:r>
              <a:rPr lang="en-SG" sz="5200" dirty="0" smtClean="0"/>
              <a:t>, minced pork, red bean paste, lotus paste or vegetables</a:t>
            </a:r>
          </a:p>
          <a:p>
            <a:r>
              <a:rPr lang="en-SG" sz="5200" dirty="0" smtClean="0">
                <a:hlinkClick r:id="rId7"/>
              </a:rPr>
              <a:t>Pig's organ soup</a:t>
            </a:r>
            <a:r>
              <a:rPr lang="en-SG" sz="5200" dirty="0" smtClean="0"/>
              <a:t> (</a:t>
            </a:r>
            <a:r>
              <a:rPr lang="zh-SG" altLang="en-US" sz="5200" dirty="0" smtClean="0"/>
              <a:t>猪杂汤 </a:t>
            </a:r>
            <a:r>
              <a:rPr lang="en-SG" sz="5200" dirty="0" err="1" smtClean="0"/>
              <a:t>zhū</a:t>
            </a:r>
            <a:r>
              <a:rPr lang="en-SG" sz="5200" dirty="0" smtClean="0"/>
              <a:t> </a:t>
            </a:r>
            <a:r>
              <a:rPr lang="en-SG" sz="5200" dirty="0" err="1" smtClean="0"/>
              <a:t>zá</a:t>
            </a:r>
            <a:r>
              <a:rPr lang="en-SG" sz="5200" dirty="0" smtClean="0"/>
              <a:t> </a:t>
            </a:r>
            <a:r>
              <a:rPr lang="en-SG" sz="5200" dirty="0" err="1" smtClean="0"/>
              <a:t>tāng</a:t>
            </a:r>
            <a:r>
              <a:rPr lang="en-SG" sz="5200" dirty="0" smtClean="0"/>
              <a:t>; literally "pig spare parts" soup), a soup-based variant of </a:t>
            </a:r>
            <a:r>
              <a:rPr lang="en-SG" sz="5200" dirty="0" err="1" smtClean="0"/>
              <a:t>kway</a:t>
            </a:r>
            <a:r>
              <a:rPr lang="en-SG" sz="5200" dirty="0" smtClean="0"/>
              <a:t> chap.</a:t>
            </a:r>
          </a:p>
          <a:p>
            <a:r>
              <a:rPr lang="en-SG" sz="5200" dirty="0" err="1" smtClean="0">
                <a:hlinkClick r:id="rId8"/>
              </a:rPr>
              <a:t>Popiah</a:t>
            </a:r>
            <a:r>
              <a:rPr lang="en-SG" sz="5200" dirty="0" smtClean="0"/>
              <a:t> (</a:t>
            </a:r>
            <a:r>
              <a:rPr lang="zh-SG" altLang="en-US" sz="5200" dirty="0" smtClean="0"/>
              <a:t>薄饼 </a:t>
            </a:r>
            <a:r>
              <a:rPr lang="en-SG" sz="5200" dirty="0" err="1" smtClean="0"/>
              <a:t>báo</a:t>
            </a:r>
            <a:r>
              <a:rPr lang="en-SG" sz="5200" dirty="0" smtClean="0"/>
              <a:t> </a:t>
            </a:r>
            <a:r>
              <a:rPr lang="en-SG" sz="5200" dirty="0" err="1" smtClean="0"/>
              <a:t>bǐng</a:t>
            </a:r>
            <a:r>
              <a:rPr lang="en-SG" sz="5200" dirty="0" smtClean="0"/>
              <a:t>), </a:t>
            </a:r>
            <a:r>
              <a:rPr lang="en-SG" sz="5200" dirty="0" err="1" smtClean="0"/>
              <a:t>Hokkien</a:t>
            </a:r>
            <a:r>
              <a:rPr lang="en-SG" sz="5200" dirty="0" smtClean="0"/>
              <a:t>/</a:t>
            </a:r>
            <a:r>
              <a:rPr lang="en-SG" sz="5200" dirty="0" err="1" smtClean="0"/>
              <a:t>Chaozhou</a:t>
            </a:r>
            <a:r>
              <a:rPr lang="en-SG" sz="5200" dirty="0" smtClean="0"/>
              <a:t>-style </a:t>
            </a:r>
            <a:r>
              <a:rPr lang="en-SG" sz="5200" dirty="0" smtClean="0">
                <a:hlinkClick r:id="rId9"/>
              </a:rPr>
              <a:t>spring roll</a:t>
            </a:r>
            <a:r>
              <a:rPr lang="en-SG" sz="5200" dirty="0" smtClean="0"/>
              <a:t> or rolled </a:t>
            </a:r>
            <a:r>
              <a:rPr lang="en-SG" sz="5200" dirty="0" smtClean="0">
                <a:hlinkClick r:id="rId10" tooltip="Crepe"/>
              </a:rPr>
              <a:t>crepe</a:t>
            </a:r>
            <a:r>
              <a:rPr lang="en-SG" sz="5200" dirty="0" smtClean="0"/>
              <a:t>, stuffed with stewed turnip, Chinese sausage, shrimps and lettuce.</a:t>
            </a:r>
          </a:p>
          <a:p>
            <a:r>
              <a:rPr lang="en-SG" sz="5200" dirty="0" smtClean="0"/>
              <a:t>Chinese </a:t>
            </a:r>
            <a:r>
              <a:rPr lang="en-SG" sz="5200" dirty="0" err="1" smtClean="0">
                <a:hlinkClick r:id="rId11"/>
              </a:rPr>
              <a:t>Rojak</a:t>
            </a:r>
            <a:r>
              <a:rPr lang="en-SG" sz="5200" dirty="0" smtClean="0"/>
              <a:t>, a vegetable salad with a topping of dark prawn paste. It is different from Indian </a:t>
            </a:r>
            <a:r>
              <a:rPr lang="en-SG" sz="5200" dirty="0" err="1" smtClean="0"/>
              <a:t>rojak</a:t>
            </a:r>
            <a:r>
              <a:rPr lang="en-SG" sz="5200" dirty="0" smtClean="0"/>
              <a:t>.</a:t>
            </a:r>
          </a:p>
          <a:p>
            <a:r>
              <a:rPr lang="en-SG" sz="5200" dirty="0" smtClean="0">
                <a:hlinkClick r:id="rId12" tooltip="Soon kway (page does not exist)"/>
              </a:rPr>
              <a:t>Soon </a:t>
            </a:r>
            <a:r>
              <a:rPr lang="en-SG" sz="5200" dirty="0" err="1" smtClean="0">
                <a:hlinkClick r:id="rId12" tooltip="Soon kway (page does not exist)"/>
              </a:rPr>
              <a:t>kway</a:t>
            </a:r>
            <a:r>
              <a:rPr lang="en-SG" sz="5200" dirty="0" smtClean="0"/>
              <a:t> (</a:t>
            </a:r>
            <a:r>
              <a:rPr lang="zh-SG" altLang="en-US" sz="5200" dirty="0" smtClean="0"/>
              <a:t>笋粿 </a:t>
            </a:r>
            <a:r>
              <a:rPr lang="en-SG" sz="5200" dirty="0" err="1" smtClean="0"/>
              <a:t>sǔn</a:t>
            </a:r>
            <a:r>
              <a:rPr lang="en-SG" sz="5200" dirty="0" smtClean="0"/>
              <a:t> </a:t>
            </a:r>
            <a:r>
              <a:rPr lang="en-SG" sz="5200" dirty="0" err="1" smtClean="0"/>
              <a:t>guǒ</a:t>
            </a:r>
            <a:r>
              <a:rPr lang="en-SG" sz="5200" dirty="0" smtClean="0"/>
              <a:t>), a white vegetable dumpling with savoury sauce.</a:t>
            </a:r>
          </a:p>
          <a:p>
            <a:r>
              <a:rPr lang="en-SG" sz="5200" dirty="0" err="1" smtClean="0">
                <a:hlinkClick r:id="rId13" tooltip="Teochew Fish Porridge (page does not exist)"/>
              </a:rPr>
              <a:t>Teochew</a:t>
            </a:r>
            <a:r>
              <a:rPr lang="en-SG" sz="5200" dirty="0" smtClean="0">
                <a:hlinkClick r:id="rId13" tooltip="Teochew Fish Porridge (page does not exist)"/>
              </a:rPr>
              <a:t> Fish Porridge</a:t>
            </a:r>
            <a:r>
              <a:rPr lang="en-SG" sz="5200" dirty="0" smtClean="0"/>
              <a:t>, rice porridge with sliced fish meat, spring onions and other additions</a:t>
            </a:r>
          </a:p>
          <a:p>
            <a:r>
              <a:rPr lang="en-SG" sz="5200" dirty="0" smtClean="0">
                <a:hlinkClick r:id="rId14" tooltip="Vegetarian bee hoon (page does not exist)"/>
              </a:rPr>
              <a:t>Vegetarian bee </a:t>
            </a:r>
            <a:r>
              <a:rPr lang="en-SG" sz="5200" dirty="0" err="1" smtClean="0">
                <a:hlinkClick r:id="rId14" tooltip="Vegetarian bee hoon (page does not exist)"/>
              </a:rPr>
              <a:t>hoon</a:t>
            </a:r>
            <a:r>
              <a:rPr lang="en-SG" sz="5200" dirty="0" smtClean="0"/>
              <a:t> (</a:t>
            </a:r>
            <a:r>
              <a:rPr lang="zh-SG" altLang="en-US" sz="5200" dirty="0" smtClean="0"/>
              <a:t>斋米粉 </a:t>
            </a:r>
            <a:r>
              <a:rPr lang="en-SG" sz="5200" dirty="0" err="1" smtClean="0"/>
              <a:t>zhāi</a:t>
            </a:r>
            <a:r>
              <a:rPr lang="en-SG" sz="5200" dirty="0" smtClean="0"/>
              <a:t> </a:t>
            </a:r>
            <a:r>
              <a:rPr lang="en-SG" sz="5200" dirty="0" err="1" smtClean="0"/>
              <a:t>mǐ</a:t>
            </a:r>
            <a:r>
              <a:rPr lang="en-SG" sz="5200" dirty="0" smtClean="0"/>
              <a:t> </a:t>
            </a:r>
            <a:r>
              <a:rPr lang="en-SG" sz="5200" dirty="0" err="1" smtClean="0"/>
              <a:t>fěn</a:t>
            </a:r>
            <a:r>
              <a:rPr lang="en-SG" sz="5200" dirty="0" smtClean="0"/>
              <a:t>), thin braised </a:t>
            </a:r>
            <a:r>
              <a:rPr lang="en-SG" sz="5200" dirty="0" smtClean="0">
                <a:hlinkClick r:id="rId15"/>
              </a:rPr>
              <a:t>rice vermicelli</a:t>
            </a:r>
            <a:r>
              <a:rPr lang="en-SG" sz="5200" dirty="0" smtClean="0"/>
              <a:t> to which a choice of various gluten, vegetable, or tofu-based delicacies may be added.</a:t>
            </a:r>
          </a:p>
          <a:p>
            <a:r>
              <a:rPr lang="en-SG" sz="5200" dirty="0" smtClean="0">
                <a:hlinkClick r:id="rId16" tooltip="Wanton mee"/>
              </a:rPr>
              <a:t>Wanton </a:t>
            </a:r>
            <a:r>
              <a:rPr lang="en-SG" sz="5200" dirty="0" err="1" smtClean="0">
                <a:hlinkClick r:id="rId16" tooltip="Wanton mee"/>
              </a:rPr>
              <a:t>mee</a:t>
            </a:r>
            <a:r>
              <a:rPr lang="en-SG" sz="5200" dirty="0" smtClean="0"/>
              <a:t> (</a:t>
            </a:r>
            <a:r>
              <a:rPr lang="zh-SG" altLang="en-US" sz="5200" dirty="0" smtClean="0"/>
              <a:t>云吞面 </a:t>
            </a:r>
            <a:r>
              <a:rPr lang="en-SG" sz="5200" dirty="0" err="1" smtClean="0"/>
              <a:t>yún</a:t>
            </a:r>
            <a:r>
              <a:rPr lang="en-SG" sz="5200" dirty="0" smtClean="0"/>
              <a:t> </a:t>
            </a:r>
            <a:r>
              <a:rPr lang="en-SG" sz="5200" dirty="0" err="1" smtClean="0"/>
              <a:t>tūn</a:t>
            </a:r>
            <a:r>
              <a:rPr lang="en-SG" sz="5200" dirty="0" smtClean="0"/>
              <a:t> </a:t>
            </a:r>
            <a:r>
              <a:rPr lang="en-SG" sz="5200" dirty="0" err="1" smtClean="0"/>
              <a:t>miàn</a:t>
            </a:r>
            <a:r>
              <a:rPr lang="en-SG" sz="5200" dirty="0" smtClean="0"/>
              <a:t>), yellow noodles with </a:t>
            </a:r>
            <a:r>
              <a:rPr lang="en-SG" sz="5200" dirty="0" smtClean="0">
                <a:hlinkClick r:id="rId17" tooltip="Chicken (food)"/>
              </a:rPr>
              <a:t>chicken</a:t>
            </a:r>
            <a:r>
              <a:rPr lang="en-SG" sz="5200" dirty="0" smtClean="0"/>
              <a:t> or </a:t>
            </a:r>
            <a:r>
              <a:rPr lang="en-SG" sz="5200" dirty="0" smtClean="0">
                <a:hlinkClick r:id="rId18"/>
              </a:rPr>
              <a:t>pork</a:t>
            </a:r>
            <a:r>
              <a:rPr lang="en-SG" sz="5200" dirty="0" smtClean="0"/>
              <a:t> or </a:t>
            </a:r>
            <a:r>
              <a:rPr lang="en-SG" sz="5200" dirty="0" smtClean="0">
                <a:hlinkClick r:id="rId19"/>
              </a:rPr>
              <a:t>prawn</a:t>
            </a:r>
            <a:r>
              <a:rPr lang="en-SG" sz="5200" dirty="0" smtClean="0"/>
              <a:t> dumplings. Often served with slices of barbecued meat.</a:t>
            </a:r>
          </a:p>
          <a:p>
            <a:r>
              <a:rPr lang="en-SG" sz="5200" dirty="0" smtClean="0">
                <a:hlinkClick r:id="rId20" tooltip="Yong tao foo"/>
              </a:rPr>
              <a:t>Yong </a:t>
            </a:r>
            <a:r>
              <a:rPr lang="en-SG" sz="5200" dirty="0" err="1" smtClean="0">
                <a:hlinkClick r:id="rId20" tooltip="Yong tao foo"/>
              </a:rPr>
              <a:t>tao</a:t>
            </a:r>
            <a:r>
              <a:rPr lang="en-SG" sz="5200" dirty="0" smtClean="0">
                <a:hlinkClick r:id="rId20" tooltip="Yong tao foo"/>
              </a:rPr>
              <a:t> </a:t>
            </a:r>
            <a:r>
              <a:rPr lang="en-SG" sz="5200" dirty="0" err="1" smtClean="0">
                <a:hlinkClick r:id="rId20" tooltip="Yong tao foo"/>
              </a:rPr>
              <a:t>foo</a:t>
            </a:r>
            <a:r>
              <a:rPr lang="en-SG" sz="5200" dirty="0" smtClean="0"/>
              <a:t> (</a:t>
            </a:r>
            <a:r>
              <a:rPr lang="zh-SG" altLang="en-US" sz="5200" dirty="0" smtClean="0"/>
              <a:t>酿豆腐 </a:t>
            </a:r>
            <a:r>
              <a:rPr lang="en-SG" sz="5200" dirty="0" err="1" smtClean="0"/>
              <a:t>niáng</a:t>
            </a:r>
            <a:r>
              <a:rPr lang="en-SG" sz="5200" dirty="0" smtClean="0"/>
              <a:t> </a:t>
            </a:r>
            <a:r>
              <a:rPr lang="en-SG" sz="5200" dirty="0" err="1" smtClean="0"/>
              <a:t>dòu</a:t>
            </a:r>
            <a:r>
              <a:rPr lang="en-SG" sz="5200" dirty="0" smtClean="0"/>
              <a:t> </a:t>
            </a:r>
            <a:r>
              <a:rPr lang="en-SG" sz="5200" dirty="0" err="1" smtClean="0"/>
              <a:t>fǔ</a:t>
            </a:r>
            <a:r>
              <a:rPr lang="en-SG" sz="5200" dirty="0" smtClean="0"/>
              <a:t>), a variety of vegetables stuffed with fish and meat paste cooked in a light </a:t>
            </a:r>
            <a:r>
              <a:rPr lang="en-SG" sz="5200" dirty="0" err="1" smtClean="0">
                <a:hlinkClick r:id="rId21" tooltip="Ikan bilis"/>
              </a:rPr>
              <a:t>ikan</a:t>
            </a:r>
            <a:r>
              <a:rPr lang="en-SG" sz="5200" dirty="0" smtClean="0">
                <a:hlinkClick r:id="rId21" tooltip="Ikan bilis"/>
              </a:rPr>
              <a:t> </a:t>
            </a:r>
            <a:r>
              <a:rPr lang="en-SG" sz="5200" dirty="0" err="1" smtClean="0">
                <a:hlinkClick r:id="rId21" tooltip="Ikan bilis"/>
              </a:rPr>
              <a:t>bilis</a:t>
            </a:r>
            <a:r>
              <a:rPr lang="en-SG" sz="5200" dirty="0" smtClean="0"/>
              <a:t>-based soup. May also be eaten "dry" with sweet bean and </a:t>
            </a:r>
            <a:r>
              <a:rPr lang="en-SG" sz="5200" dirty="0" err="1" smtClean="0"/>
              <a:t>chili</a:t>
            </a:r>
            <a:r>
              <a:rPr lang="en-SG" sz="5200" dirty="0" smtClean="0"/>
              <a:t> sauces.</a:t>
            </a:r>
          </a:p>
          <a:p>
            <a:r>
              <a:rPr lang="en-SG" sz="5200" dirty="0" err="1" smtClean="0">
                <a:hlinkClick r:id="rId22"/>
              </a:rPr>
              <a:t>Youtiao</a:t>
            </a:r>
            <a:r>
              <a:rPr lang="en-SG" sz="5200" dirty="0" smtClean="0"/>
              <a:t> (</a:t>
            </a:r>
            <a:r>
              <a:rPr lang="zh-SG" altLang="en-US" sz="5200" dirty="0" smtClean="0"/>
              <a:t>油条 </a:t>
            </a:r>
            <a:r>
              <a:rPr lang="en-SG" sz="5200" dirty="0" err="1" smtClean="0"/>
              <a:t>yóu</a:t>
            </a:r>
            <a:r>
              <a:rPr lang="en-SG" sz="5200" dirty="0" smtClean="0"/>
              <a:t> </a:t>
            </a:r>
            <a:r>
              <a:rPr lang="en-SG" sz="5200" dirty="0" err="1" smtClean="0"/>
              <a:t>tiáo</a:t>
            </a:r>
            <a:r>
              <a:rPr lang="en-SG" sz="5200" dirty="0" smtClean="0"/>
              <a:t>), fried dough crullers. Similar to those served in other Chinese cuisines around the world.</a:t>
            </a:r>
          </a:p>
          <a:p>
            <a:r>
              <a:rPr lang="en-SG" sz="5200" dirty="0" err="1" smtClean="0">
                <a:hlinkClick r:id="rId23"/>
              </a:rPr>
              <a:t>Yusheng</a:t>
            </a:r>
            <a:r>
              <a:rPr lang="en-SG" sz="5200" dirty="0" smtClean="0"/>
              <a:t> (</a:t>
            </a:r>
            <a:r>
              <a:rPr lang="zh-SG" altLang="en-US" sz="5200" dirty="0" smtClean="0"/>
              <a:t>鱼生 </a:t>
            </a:r>
            <a:r>
              <a:rPr lang="en-SG" sz="5200" dirty="0" err="1" smtClean="0"/>
              <a:t>yú</a:t>
            </a:r>
            <a:r>
              <a:rPr lang="en-SG" sz="5200" dirty="0" smtClean="0"/>
              <a:t> </a:t>
            </a:r>
            <a:r>
              <a:rPr lang="en-SG" sz="5200" dirty="0" err="1" smtClean="0"/>
              <a:t>shēng</a:t>
            </a:r>
            <a:r>
              <a:rPr lang="en-SG" sz="5200" dirty="0" smtClean="0"/>
              <a:t>), a raw fish salad traditionally eaten during </a:t>
            </a:r>
            <a:r>
              <a:rPr lang="en-SG" sz="5200" dirty="0" smtClean="0">
                <a:hlinkClick r:id="rId24"/>
              </a:rPr>
              <a:t>Chinese New Year</a:t>
            </a:r>
            <a:r>
              <a:rPr lang="en-SG" sz="5200" dirty="0" smtClean="0"/>
              <a:t>. The modern version of the once simple raw fish salad from </a:t>
            </a:r>
            <a:r>
              <a:rPr lang="en-SG" sz="5200" dirty="0" err="1" smtClean="0">
                <a:hlinkClick r:id="rId25" tooltip="Chiuchow"/>
              </a:rPr>
              <a:t>Chiuchow</a:t>
            </a:r>
            <a:r>
              <a:rPr lang="en-SG" sz="5200" dirty="0" smtClean="0"/>
              <a:t> which is now ubiquitous in Chinese restaurants during the New Year celebrations, was developed in a Singaporean restaurant called Lai </a:t>
            </a:r>
            <a:r>
              <a:rPr lang="en-SG" sz="5200" dirty="0" err="1" smtClean="0"/>
              <a:t>Wah</a:t>
            </a:r>
            <a:r>
              <a:rPr lang="en-SG" sz="5200" dirty="0" smtClean="0"/>
              <a:t> Restaurant by master chef Than </a:t>
            </a:r>
            <a:r>
              <a:rPr lang="en-SG" sz="5200" dirty="0" err="1" smtClean="0"/>
              <a:t>Mui</a:t>
            </a:r>
            <a:r>
              <a:rPr lang="en-SG" sz="5200" dirty="0" smtClean="0"/>
              <a:t> Kai during the 1960s.</a:t>
            </a:r>
          </a:p>
          <a:p>
            <a:endParaRPr lang="en-SG"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Malay Cuisine</a:t>
            </a:r>
            <a:endParaRPr lang="en-SG" dirty="0"/>
          </a:p>
        </p:txBody>
      </p:sp>
      <p:sp>
        <p:nvSpPr>
          <p:cNvPr id="3" name="Content Placeholder 2"/>
          <p:cNvSpPr>
            <a:spLocks noGrp="1"/>
          </p:cNvSpPr>
          <p:nvPr>
            <p:ph idx="1"/>
          </p:nvPr>
        </p:nvSpPr>
        <p:spPr>
          <a:xfrm>
            <a:off x="457200" y="1935480"/>
            <a:ext cx="8229600" cy="4589864"/>
          </a:xfrm>
        </p:spPr>
        <p:txBody>
          <a:bodyPr>
            <a:normAutofit fontScale="47500" lnSpcReduction="20000"/>
          </a:bodyPr>
          <a:lstStyle/>
          <a:p>
            <a:r>
              <a:rPr lang="en-SG" b="1" dirty="0" smtClean="0"/>
              <a:t>Malay and Indonesian</a:t>
            </a:r>
          </a:p>
          <a:p>
            <a:r>
              <a:rPr lang="en-SG" dirty="0" err="1" smtClean="0"/>
              <a:t>Nasi</a:t>
            </a:r>
            <a:r>
              <a:rPr lang="en-SG" dirty="0" smtClean="0"/>
              <a:t> Padang</a:t>
            </a:r>
          </a:p>
          <a:p>
            <a:r>
              <a:rPr lang="en-SG" dirty="0" smtClean="0"/>
              <a:t>Malay dishes are adapted to local tastes and differ from Malaysian and Indonesian versions. Spice and coconut milk are common ingredients, although Chinese ingredients such as </a:t>
            </a:r>
            <a:r>
              <a:rPr lang="en-SG" dirty="0" err="1" smtClean="0"/>
              <a:t>taupok</a:t>
            </a:r>
            <a:r>
              <a:rPr lang="en-SG" dirty="0" smtClean="0"/>
              <a:t> (tofu puffs) and tofu (known as </a:t>
            </a:r>
            <a:r>
              <a:rPr lang="en-SG" dirty="0" err="1" smtClean="0"/>
              <a:t>tauhu</a:t>
            </a:r>
            <a:r>
              <a:rPr lang="en-SG" dirty="0" smtClean="0"/>
              <a:t> in Malay) have been integrated. Many Chinese adaptations of these dishes also exist.</a:t>
            </a:r>
          </a:p>
          <a:p>
            <a:r>
              <a:rPr lang="en-SG" dirty="0" err="1" smtClean="0">
                <a:hlinkClick r:id="rId2"/>
              </a:rPr>
              <a:t>Acar</a:t>
            </a:r>
            <a:r>
              <a:rPr lang="en-SG" dirty="0" smtClean="0"/>
              <a:t>, pickled vegetables and/or fruits with dried chilli, peanuts, and spices. This condiment also has Indian and </a:t>
            </a:r>
            <a:r>
              <a:rPr lang="en-SG" dirty="0" err="1" smtClean="0"/>
              <a:t>Peranakan</a:t>
            </a:r>
            <a:r>
              <a:rPr lang="en-SG" dirty="0" smtClean="0"/>
              <a:t> versions.</a:t>
            </a:r>
          </a:p>
          <a:p>
            <a:r>
              <a:rPr lang="en-SG" dirty="0" smtClean="0">
                <a:hlinkClick r:id="rId3" tooltip="Agar agar"/>
              </a:rPr>
              <a:t>Agar </a:t>
            </a:r>
            <a:r>
              <a:rPr lang="en-SG" dirty="0" err="1" smtClean="0">
                <a:hlinkClick r:id="rId3" tooltip="Agar agar"/>
              </a:rPr>
              <a:t>agar</a:t>
            </a:r>
            <a:r>
              <a:rPr lang="en-SG" dirty="0" smtClean="0"/>
              <a:t> – </a:t>
            </a:r>
            <a:r>
              <a:rPr lang="en-SG" dirty="0" smtClean="0">
                <a:hlinkClick r:id="rId4"/>
              </a:rPr>
              <a:t>agar</a:t>
            </a:r>
            <a:r>
              <a:rPr lang="en-SG" dirty="0" smtClean="0"/>
              <a:t> extracted from </a:t>
            </a:r>
            <a:r>
              <a:rPr lang="en-SG" dirty="0" smtClean="0">
                <a:hlinkClick r:id="rId5"/>
              </a:rPr>
              <a:t>seaweed</a:t>
            </a:r>
            <a:r>
              <a:rPr lang="en-SG" dirty="0" smtClean="0"/>
              <a:t> that is usually moulded into a jelly-like cake, sometimes with layers and colourings, and in various shapes.</a:t>
            </a:r>
          </a:p>
          <a:p>
            <a:r>
              <a:rPr lang="en-SG" dirty="0" err="1" smtClean="0">
                <a:hlinkClick r:id="rId6" tooltip="Ayam goreng"/>
              </a:rPr>
              <a:t>Ayam</a:t>
            </a:r>
            <a:r>
              <a:rPr lang="en-SG" dirty="0" smtClean="0">
                <a:hlinkClick r:id="rId6" tooltip="Ayam goreng"/>
              </a:rPr>
              <a:t> </a:t>
            </a:r>
            <a:r>
              <a:rPr lang="en-SG" dirty="0" err="1" smtClean="0">
                <a:hlinkClick r:id="rId6" tooltip="Ayam goreng"/>
              </a:rPr>
              <a:t>goreng</a:t>
            </a:r>
            <a:r>
              <a:rPr lang="en-SG" dirty="0" smtClean="0"/>
              <a:t>, fried chicken.</a:t>
            </a:r>
          </a:p>
          <a:p>
            <a:r>
              <a:rPr lang="en-SG" dirty="0" err="1" smtClean="0">
                <a:hlinkClick r:id="rId7" tooltip="Ayam bakar (page does not exist)"/>
              </a:rPr>
              <a:t>Ayam</a:t>
            </a:r>
            <a:r>
              <a:rPr lang="en-SG" dirty="0" smtClean="0">
                <a:hlinkClick r:id="rId7" tooltip="Ayam bakar (page does not exist)"/>
              </a:rPr>
              <a:t> </a:t>
            </a:r>
            <a:r>
              <a:rPr lang="en-SG" dirty="0" err="1" smtClean="0">
                <a:hlinkClick r:id="rId7" tooltip="Ayam bakar (page does not exist)"/>
              </a:rPr>
              <a:t>bakar</a:t>
            </a:r>
            <a:r>
              <a:rPr lang="en-SG" dirty="0" smtClean="0"/>
              <a:t>, grilled chicken with spices. There is also a fish version, </a:t>
            </a:r>
            <a:r>
              <a:rPr lang="en-SG" dirty="0" err="1" smtClean="0"/>
              <a:t>ikan</a:t>
            </a:r>
            <a:r>
              <a:rPr lang="en-SG" dirty="0" smtClean="0"/>
              <a:t> </a:t>
            </a:r>
            <a:r>
              <a:rPr lang="en-SG" dirty="0" err="1" smtClean="0"/>
              <a:t>bakar</a:t>
            </a:r>
            <a:r>
              <a:rPr lang="en-SG" dirty="0" smtClean="0"/>
              <a:t>, and the dish can be made in many styles.</a:t>
            </a:r>
          </a:p>
          <a:p>
            <a:r>
              <a:rPr lang="en-SG" dirty="0" err="1" smtClean="0">
                <a:hlinkClick r:id="rId8" tooltip="Ayam percik (page does not exist)"/>
              </a:rPr>
              <a:t>Ayam</a:t>
            </a:r>
            <a:r>
              <a:rPr lang="en-SG" dirty="0" smtClean="0">
                <a:hlinkClick r:id="rId8" tooltip="Ayam percik (page does not exist)"/>
              </a:rPr>
              <a:t> </a:t>
            </a:r>
            <a:r>
              <a:rPr lang="en-SG" dirty="0" err="1" smtClean="0">
                <a:hlinkClick r:id="rId8" tooltip="Ayam percik (page does not exist)"/>
              </a:rPr>
              <a:t>percik</a:t>
            </a:r>
            <a:r>
              <a:rPr lang="en-SG" dirty="0" smtClean="0"/>
              <a:t>, barbecued chicken with a sweet-spicy marinade</a:t>
            </a:r>
          </a:p>
          <a:p>
            <a:r>
              <a:rPr lang="en-SG" dirty="0" err="1" smtClean="0">
                <a:hlinkClick r:id="rId9" tooltip="Ayam penyet (page does not exist)"/>
              </a:rPr>
              <a:t>Ayam</a:t>
            </a:r>
            <a:r>
              <a:rPr lang="en-SG" dirty="0" smtClean="0">
                <a:hlinkClick r:id="rId9" tooltip="Ayam penyet (page does not exist)"/>
              </a:rPr>
              <a:t> </a:t>
            </a:r>
            <a:r>
              <a:rPr lang="en-SG" dirty="0" err="1" smtClean="0">
                <a:hlinkClick r:id="rId9" tooltip="Ayam penyet (page does not exist)"/>
              </a:rPr>
              <a:t>penyet</a:t>
            </a:r>
            <a:r>
              <a:rPr lang="en-SG" dirty="0" smtClean="0"/>
              <a:t>, fried "smashed" chicken that has been adapted from Indonesian cooking</a:t>
            </a:r>
          </a:p>
          <a:p>
            <a:r>
              <a:rPr lang="en-SG" dirty="0" smtClean="0">
                <a:hlinkClick r:id="rId10" tooltip="Assam Pedas (page does not exist)"/>
              </a:rPr>
              <a:t>Assam </a:t>
            </a:r>
            <a:r>
              <a:rPr lang="en-SG" dirty="0" err="1" smtClean="0">
                <a:hlinkClick r:id="rId10" tooltip="Assam Pedas (page does not exist)"/>
              </a:rPr>
              <a:t>Pedas</a:t>
            </a:r>
            <a:r>
              <a:rPr lang="en-SG" dirty="0" smtClean="0"/>
              <a:t>, seafood and vegetables cooked in a sauce consisting of tamarind, coconut milk, chilli, and spices.</a:t>
            </a:r>
          </a:p>
          <a:p>
            <a:r>
              <a:rPr lang="en-SG" dirty="0" err="1" smtClean="0">
                <a:hlinkClick r:id="rId11"/>
              </a:rPr>
              <a:t>Bakso</a:t>
            </a:r>
            <a:r>
              <a:rPr lang="en-SG" dirty="0" smtClean="0"/>
              <a:t>, also </a:t>
            </a:r>
            <a:r>
              <a:rPr lang="en-SG" dirty="0" err="1" smtClean="0"/>
              <a:t>Ba'so</a:t>
            </a:r>
            <a:r>
              <a:rPr lang="en-SG" dirty="0" smtClean="0"/>
              <a:t>, meatballs served with noodles.</a:t>
            </a:r>
          </a:p>
          <a:p>
            <a:r>
              <a:rPr lang="en-SG" dirty="0" err="1" smtClean="0">
                <a:hlinkClick r:id="rId12" tooltip="Begedil (page does not exist)"/>
              </a:rPr>
              <a:t>Begedil</a:t>
            </a:r>
            <a:r>
              <a:rPr lang="en-SG" dirty="0" smtClean="0"/>
              <a:t>, mashed potato mixture that is fried into patties, eaten alongside </a:t>
            </a:r>
            <a:r>
              <a:rPr lang="en-SG" dirty="0" err="1" smtClean="0"/>
              <a:t>Mee</a:t>
            </a:r>
            <a:r>
              <a:rPr lang="en-SG" dirty="0" smtClean="0"/>
              <a:t> Soto.</a:t>
            </a:r>
          </a:p>
          <a:p>
            <a:r>
              <a:rPr lang="en-SG" dirty="0" err="1" smtClean="0">
                <a:hlinkClick r:id="rId13" tooltip="Belacan"/>
              </a:rPr>
              <a:t>Belacan</a:t>
            </a:r>
            <a:r>
              <a:rPr lang="en-SG" dirty="0" smtClean="0"/>
              <a:t>, not a dish in itself, but a paste made from prawns commonly used in spice pastes</a:t>
            </a:r>
          </a:p>
          <a:p>
            <a:r>
              <a:rPr lang="en-SG" dirty="0" smtClean="0">
                <a:hlinkClick r:id="rId14"/>
              </a:rPr>
              <a:t>Curry puff</a:t>
            </a:r>
            <a:r>
              <a:rPr lang="en-SG" dirty="0" smtClean="0"/>
              <a:t>, also known as </a:t>
            </a:r>
            <a:r>
              <a:rPr lang="en-SG" dirty="0" err="1" smtClean="0"/>
              <a:t>epok-epok</a:t>
            </a:r>
            <a:r>
              <a:rPr lang="en-SG" dirty="0" smtClean="0"/>
              <a:t>, a flaky pastry usually stuffed with curried chicken, cubed potatoes and a slice of hard-boiled egg. Sometimes sardines are used in place of the chicken.</a:t>
            </a:r>
          </a:p>
          <a:p>
            <a:r>
              <a:rPr lang="en-SG" dirty="0" err="1" smtClean="0">
                <a:hlinkClick r:id="rId15" tooltip="Dendeng Paru (page does not exist)"/>
              </a:rPr>
              <a:t>Dendeng</a:t>
            </a:r>
            <a:r>
              <a:rPr lang="en-SG" dirty="0" smtClean="0">
                <a:hlinkClick r:id="rId15" tooltip="Dendeng Paru (page does not exist)"/>
              </a:rPr>
              <a:t> </a:t>
            </a:r>
            <a:r>
              <a:rPr lang="en-SG" dirty="0" err="1" smtClean="0">
                <a:hlinkClick r:id="rId15" tooltip="Dendeng Paru (page does not exist)"/>
              </a:rPr>
              <a:t>Paru</a:t>
            </a:r>
            <a:r>
              <a:rPr lang="en-SG" dirty="0" smtClean="0"/>
              <a:t>, an Indonesian dish of "dried" beef lung cooked in spices.</a:t>
            </a:r>
          </a:p>
          <a:p>
            <a:r>
              <a:rPr lang="en-SG" dirty="0" err="1" smtClean="0">
                <a:hlinkClick r:id="rId16" tooltip="Gado-Gado (page does not exist)"/>
              </a:rPr>
              <a:t>Gado-Gado</a:t>
            </a:r>
            <a:r>
              <a:rPr lang="en-SG" dirty="0" smtClean="0"/>
              <a:t>, Traditional Indonesian salad with spicy peanut dressing</a:t>
            </a:r>
          </a:p>
          <a:p>
            <a:r>
              <a:rPr lang="en-SG" dirty="0" err="1" smtClean="0">
                <a:hlinkClick r:id="rId17" tooltip="Goreng pisang"/>
              </a:rPr>
              <a:t>Goreng</a:t>
            </a:r>
            <a:r>
              <a:rPr lang="en-SG" dirty="0" smtClean="0">
                <a:hlinkClick r:id="rId17" tooltip="Goreng pisang"/>
              </a:rPr>
              <a:t> </a:t>
            </a:r>
            <a:r>
              <a:rPr lang="en-SG" dirty="0" err="1" smtClean="0">
                <a:hlinkClick r:id="rId17" tooltip="Goreng pisang"/>
              </a:rPr>
              <a:t>pisang</a:t>
            </a:r>
            <a:r>
              <a:rPr lang="en-SG" dirty="0" smtClean="0"/>
              <a:t>, bananas rolled in flour, fried and eaten as a snack. There is also a version made from </a:t>
            </a:r>
            <a:r>
              <a:rPr lang="en-SG" dirty="0" err="1" smtClean="0"/>
              <a:t>Cempedak</a:t>
            </a:r>
            <a:r>
              <a:rPr lang="en-SG" dirty="0" smtClean="0"/>
              <a:t>, which is known as Jackfruit in English.</a:t>
            </a:r>
          </a:p>
          <a:p>
            <a:r>
              <a:rPr lang="en-SG" dirty="0" err="1" smtClean="0">
                <a:hlinkClick r:id="rId18" tooltip="Gulai Daun Ubi (page does not exist)"/>
              </a:rPr>
              <a:t>Gulai</a:t>
            </a:r>
            <a:r>
              <a:rPr lang="en-SG" dirty="0" smtClean="0">
                <a:hlinkClick r:id="rId18" tooltip="Gulai Daun Ubi (page does not exist)"/>
              </a:rPr>
              <a:t> </a:t>
            </a:r>
            <a:r>
              <a:rPr lang="en-SG" dirty="0" err="1" smtClean="0">
                <a:hlinkClick r:id="rId18" tooltip="Gulai Daun Ubi (page does not exist)"/>
              </a:rPr>
              <a:t>Daun</a:t>
            </a:r>
            <a:r>
              <a:rPr lang="en-SG" dirty="0" smtClean="0">
                <a:hlinkClick r:id="rId18" tooltip="Gulai Daun Ubi (page does not exist)"/>
              </a:rPr>
              <a:t> </a:t>
            </a:r>
            <a:r>
              <a:rPr lang="en-SG" dirty="0" err="1" smtClean="0">
                <a:hlinkClick r:id="rId18" tooltip="Gulai Daun Ubi (page does not exist)"/>
              </a:rPr>
              <a:t>Ubi</a:t>
            </a:r>
            <a:r>
              <a:rPr lang="en-SG" dirty="0" smtClean="0"/>
              <a:t>, sweet potato leaves stewed in coconut milk.</a:t>
            </a:r>
          </a:p>
          <a:p>
            <a:endParaRPr lang="en-S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Malay Cuisine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25000" lnSpcReduction="20000"/>
          </a:bodyPr>
          <a:lstStyle/>
          <a:p>
            <a:r>
              <a:rPr lang="en-SG" sz="4800" dirty="0" err="1" smtClean="0">
                <a:hlinkClick r:id="rId2" tooltip="Keropok"/>
              </a:rPr>
              <a:t>Keropok</a:t>
            </a:r>
            <a:r>
              <a:rPr lang="en-SG" sz="4800" dirty="0" smtClean="0"/>
              <a:t>, deep fried crackers usually </a:t>
            </a:r>
            <a:r>
              <a:rPr lang="en-SG" sz="4800" dirty="0" err="1" smtClean="0"/>
              <a:t>flavored</a:t>
            </a:r>
            <a:r>
              <a:rPr lang="en-SG" sz="4800" dirty="0" smtClean="0"/>
              <a:t> with prawn, but sometimes with fish or vegetables</a:t>
            </a:r>
          </a:p>
          <a:p>
            <a:r>
              <a:rPr lang="en-SG" sz="4800" dirty="0" err="1" smtClean="0">
                <a:hlinkClick r:id="rId3"/>
              </a:rPr>
              <a:t>Ketupat</a:t>
            </a:r>
            <a:r>
              <a:rPr lang="en-SG" sz="4800" dirty="0" smtClean="0"/>
              <a:t>, a Malay rice cake. Steamed in square-shaped coconut leaf wrapping. Usually served with </a:t>
            </a:r>
            <a:r>
              <a:rPr lang="en-SG" sz="4800" dirty="0" err="1" smtClean="0"/>
              <a:t>satay</a:t>
            </a:r>
            <a:r>
              <a:rPr lang="en-SG" sz="4800" dirty="0" smtClean="0"/>
              <a:t>.</a:t>
            </a:r>
          </a:p>
          <a:p>
            <a:r>
              <a:rPr lang="en-SG" sz="4800" dirty="0" err="1" smtClean="0">
                <a:hlinkClick r:id="rId4" tooltip="Lemak Siput (page does not exist)"/>
              </a:rPr>
              <a:t>Lemak</a:t>
            </a:r>
            <a:r>
              <a:rPr lang="en-SG" sz="4800" dirty="0" smtClean="0">
                <a:hlinkClick r:id="rId4" tooltip="Lemak Siput (page does not exist)"/>
              </a:rPr>
              <a:t> </a:t>
            </a:r>
            <a:r>
              <a:rPr lang="en-SG" sz="4800" dirty="0" err="1" smtClean="0">
                <a:hlinkClick r:id="rId4" tooltip="Lemak Siput (page does not exist)"/>
              </a:rPr>
              <a:t>Siput</a:t>
            </a:r>
            <a:r>
              <a:rPr lang="en-SG" sz="4800" dirty="0" smtClean="0"/>
              <a:t>, shellfish cooked in a thick coconut milk-based gravy.</a:t>
            </a:r>
          </a:p>
          <a:p>
            <a:r>
              <a:rPr lang="en-SG" sz="4800" dirty="0" err="1" smtClean="0">
                <a:hlinkClick r:id="rId5"/>
              </a:rPr>
              <a:t>Lontong</a:t>
            </a:r>
            <a:r>
              <a:rPr lang="en-SG" sz="4800" dirty="0" smtClean="0"/>
              <a:t>, compressed rice cakes (see </a:t>
            </a:r>
            <a:r>
              <a:rPr lang="en-SG" sz="4800" dirty="0" err="1" smtClean="0"/>
              <a:t>ketupat</a:t>
            </a:r>
            <a:r>
              <a:rPr lang="en-SG" sz="4800" dirty="0" smtClean="0"/>
              <a:t>) in spicy vegetable soup</a:t>
            </a:r>
          </a:p>
          <a:p>
            <a:r>
              <a:rPr lang="en-SG" sz="4800" dirty="0" err="1" smtClean="0">
                <a:hlinkClick r:id="rId6"/>
              </a:rPr>
              <a:t>Mee</a:t>
            </a:r>
            <a:r>
              <a:rPr lang="en-SG" sz="4800" dirty="0" smtClean="0">
                <a:hlinkClick r:id="rId6"/>
              </a:rPr>
              <a:t> rebus</a:t>
            </a:r>
            <a:r>
              <a:rPr lang="en-SG" sz="4800" dirty="0" smtClean="0"/>
              <a:t>, yellow egg noodles served in a thick sweet-spicy sauce made from fermented soy beans. Often served with a hard-boiled egg and shredded tofu puffs.</a:t>
            </a:r>
          </a:p>
          <a:p>
            <a:r>
              <a:rPr lang="en-SG" sz="4800" dirty="0" err="1" smtClean="0">
                <a:hlinkClick r:id="rId7"/>
              </a:rPr>
              <a:t>Mee</a:t>
            </a:r>
            <a:r>
              <a:rPr lang="en-SG" sz="4800" dirty="0" smtClean="0">
                <a:hlinkClick r:id="rId7"/>
              </a:rPr>
              <a:t> </a:t>
            </a:r>
            <a:r>
              <a:rPr lang="en-SG" sz="4800" dirty="0" err="1" smtClean="0">
                <a:hlinkClick r:id="rId7"/>
              </a:rPr>
              <a:t>siam</a:t>
            </a:r>
            <a:r>
              <a:rPr lang="en-SG" sz="4800" dirty="0" smtClean="0"/>
              <a:t>, "Siamese noodle", or thin rice noodles in a tangy spicy soup; may also be served "dry". Often served with a hard-boiled egg</a:t>
            </a:r>
          </a:p>
          <a:p>
            <a:r>
              <a:rPr lang="en-SG" sz="4800" dirty="0" err="1" smtClean="0">
                <a:hlinkClick r:id="rId8" tooltip="Mee soto (page does not exist)"/>
              </a:rPr>
              <a:t>Mee</a:t>
            </a:r>
            <a:r>
              <a:rPr lang="en-SG" sz="4800" dirty="0" smtClean="0">
                <a:hlinkClick r:id="rId8" tooltip="Mee soto (page does not exist)"/>
              </a:rPr>
              <a:t> </a:t>
            </a:r>
            <a:r>
              <a:rPr lang="en-SG" sz="4800" dirty="0" err="1" smtClean="0">
                <a:hlinkClick r:id="rId8" tooltip="Mee soto (page does not exist)"/>
              </a:rPr>
              <a:t>soto</a:t>
            </a:r>
            <a:r>
              <a:rPr lang="en-SG" sz="4800" dirty="0" smtClean="0"/>
              <a:t>, a spicy chicken noodle soup, now often served non-spicy.</a:t>
            </a:r>
          </a:p>
          <a:p>
            <a:r>
              <a:rPr lang="en-SG" sz="4800" dirty="0" err="1" smtClean="0">
                <a:hlinkClick r:id="rId9" tooltip="Nasi ayam penyet (page does not exist)"/>
              </a:rPr>
              <a:t>Nasi</a:t>
            </a:r>
            <a:r>
              <a:rPr lang="en-SG" sz="4800" dirty="0" smtClean="0">
                <a:hlinkClick r:id="rId9" tooltip="Nasi ayam penyet (page does not exist)"/>
              </a:rPr>
              <a:t> </a:t>
            </a:r>
            <a:r>
              <a:rPr lang="en-SG" sz="4800" dirty="0" err="1" smtClean="0">
                <a:hlinkClick r:id="rId9" tooltip="Nasi ayam penyet (page does not exist)"/>
              </a:rPr>
              <a:t>ayam</a:t>
            </a:r>
            <a:r>
              <a:rPr lang="en-SG" sz="4800" dirty="0" smtClean="0">
                <a:hlinkClick r:id="rId9" tooltip="Nasi ayam penyet (page does not exist)"/>
              </a:rPr>
              <a:t> </a:t>
            </a:r>
            <a:r>
              <a:rPr lang="en-SG" sz="4800" dirty="0" err="1" smtClean="0">
                <a:hlinkClick r:id="rId9" tooltip="Nasi ayam penyet (page does not exist)"/>
              </a:rPr>
              <a:t>penyet</a:t>
            </a:r>
            <a:r>
              <a:rPr lang="en-SG" sz="4800" dirty="0" smtClean="0"/>
              <a:t>, Indonesian dish of flattened, lightly battered or batter-less, fried chicken served with spicy </a:t>
            </a:r>
            <a:r>
              <a:rPr lang="en-SG" sz="4800" dirty="0" err="1" smtClean="0"/>
              <a:t>sambal</a:t>
            </a:r>
            <a:r>
              <a:rPr lang="en-SG" sz="4800" dirty="0" smtClean="0"/>
              <a:t>, vegetables, and chicken-flavoured rice</a:t>
            </a:r>
          </a:p>
          <a:p>
            <a:r>
              <a:rPr lang="en-SG" sz="4800" dirty="0" err="1" smtClean="0">
                <a:hlinkClick r:id="rId10" tooltip="Nasi Goreng"/>
              </a:rPr>
              <a:t>Nasi</a:t>
            </a:r>
            <a:r>
              <a:rPr lang="en-SG" sz="4800" dirty="0" smtClean="0">
                <a:hlinkClick r:id="rId10" tooltip="Nasi Goreng"/>
              </a:rPr>
              <a:t> </a:t>
            </a:r>
            <a:r>
              <a:rPr lang="en-SG" sz="4800" dirty="0" err="1" smtClean="0">
                <a:hlinkClick r:id="rId10" tooltip="Nasi Goreng"/>
              </a:rPr>
              <a:t>Goreng</a:t>
            </a:r>
            <a:r>
              <a:rPr lang="en-SG" sz="4800" dirty="0" smtClean="0"/>
              <a:t>, a spicy and sweet fried rice dish which originated from Indonesia</a:t>
            </a:r>
          </a:p>
          <a:p>
            <a:r>
              <a:rPr lang="en-SG" sz="4800" dirty="0" err="1" smtClean="0">
                <a:hlinkClick r:id="rId11"/>
              </a:rPr>
              <a:t>Nasi</a:t>
            </a:r>
            <a:r>
              <a:rPr lang="en-SG" sz="4800" dirty="0" smtClean="0">
                <a:hlinkClick r:id="rId11"/>
              </a:rPr>
              <a:t> </a:t>
            </a:r>
            <a:r>
              <a:rPr lang="en-SG" sz="4800" dirty="0" err="1" smtClean="0">
                <a:hlinkClick r:id="rId11"/>
              </a:rPr>
              <a:t>lemak</a:t>
            </a:r>
            <a:r>
              <a:rPr lang="en-SG" sz="4800" dirty="0" smtClean="0"/>
              <a:t>, coconut rice with </a:t>
            </a:r>
            <a:r>
              <a:rPr lang="en-SG" sz="4800" dirty="0" smtClean="0">
                <a:hlinkClick r:id="rId12"/>
              </a:rPr>
              <a:t>omelette</a:t>
            </a:r>
            <a:r>
              <a:rPr lang="en-SG" sz="4800" dirty="0" smtClean="0"/>
              <a:t>, </a:t>
            </a:r>
            <a:r>
              <a:rPr lang="en-SG" sz="4800" dirty="0" smtClean="0">
                <a:hlinkClick r:id="rId13" tooltip="Anchovies"/>
              </a:rPr>
              <a:t>anchovies</a:t>
            </a:r>
            <a:r>
              <a:rPr lang="en-SG" sz="4800" dirty="0" smtClean="0"/>
              <a:t> (</a:t>
            </a:r>
            <a:r>
              <a:rPr lang="en-SG" sz="4800" dirty="0" err="1" smtClean="0"/>
              <a:t>ikan</a:t>
            </a:r>
            <a:r>
              <a:rPr lang="en-SG" sz="4800" dirty="0" smtClean="0"/>
              <a:t> </a:t>
            </a:r>
            <a:r>
              <a:rPr lang="en-SG" sz="4800" dirty="0" err="1" smtClean="0"/>
              <a:t>bilis</a:t>
            </a:r>
            <a:r>
              <a:rPr lang="en-SG" sz="4800" dirty="0" smtClean="0"/>
              <a:t>), peanuts, cucumber, </a:t>
            </a:r>
            <a:r>
              <a:rPr lang="en-SG" sz="4800" dirty="0" err="1" smtClean="0"/>
              <a:t>sambal</a:t>
            </a:r>
            <a:r>
              <a:rPr lang="en-SG" sz="4800" dirty="0" smtClean="0"/>
              <a:t>, and sometimes fried chicken or </a:t>
            </a:r>
            <a:r>
              <a:rPr lang="en-SG" sz="4800" dirty="0" err="1" smtClean="0"/>
              <a:t>otak-otak</a:t>
            </a:r>
            <a:r>
              <a:rPr lang="en-SG" sz="4800" dirty="0" smtClean="0"/>
              <a:t>. It is traditionally wrapped in banana leaves to enhance </a:t>
            </a:r>
            <a:r>
              <a:rPr lang="en-SG" sz="4800" dirty="0" err="1" smtClean="0"/>
              <a:t>flavor</a:t>
            </a:r>
            <a:r>
              <a:rPr lang="en-SG" sz="4800" dirty="0" smtClean="0"/>
              <a:t>, but is now common to see the dish wrapped in brown wax paper.</a:t>
            </a:r>
          </a:p>
          <a:p>
            <a:r>
              <a:rPr lang="en-SG" sz="4800" dirty="0" err="1" smtClean="0">
                <a:hlinkClick r:id="rId14" tooltip="Nasi padang (page does not exist)"/>
              </a:rPr>
              <a:t>Nasi</a:t>
            </a:r>
            <a:r>
              <a:rPr lang="en-SG" sz="4800" dirty="0" smtClean="0">
                <a:hlinkClick r:id="rId14" tooltip="Nasi padang (page does not exist)"/>
              </a:rPr>
              <a:t> </a:t>
            </a:r>
            <a:r>
              <a:rPr lang="en-SG" sz="4800" dirty="0" err="1" smtClean="0">
                <a:hlinkClick r:id="rId14" tooltip="Nasi padang (page does not exist)"/>
              </a:rPr>
              <a:t>padang</a:t>
            </a:r>
            <a:r>
              <a:rPr lang="en-SG" sz="4800" dirty="0" smtClean="0"/>
              <a:t>, an Indonesian meal of steamed rice with a wide choice of meat and vegetable dishes ranging anywhere from fried chicken to curried vegetables, for example.</a:t>
            </a:r>
          </a:p>
          <a:p>
            <a:r>
              <a:rPr lang="en-SG" sz="4800" dirty="0" err="1" smtClean="0">
                <a:hlinkClick r:id="rId15"/>
              </a:rPr>
              <a:t>Nasi</a:t>
            </a:r>
            <a:r>
              <a:rPr lang="en-SG" sz="4800" dirty="0" smtClean="0">
                <a:hlinkClick r:id="rId15"/>
              </a:rPr>
              <a:t> </a:t>
            </a:r>
            <a:r>
              <a:rPr lang="en-SG" sz="4800" dirty="0" err="1" smtClean="0">
                <a:hlinkClick r:id="rId15"/>
              </a:rPr>
              <a:t>kuning</a:t>
            </a:r>
            <a:r>
              <a:rPr lang="en-SG" sz="4800" dirty="0" smtClean="0"/>
              <a:t>, a Javanese dish of rice cooked in coconut milk and </a:t>
            </a:r>
            <a:r>
              <a:rPr lang="en-SG" sz="4800" dirty="0" err="1" smtClean="0"/>
              <a:t>colored</a:t>
            </a:r>
            <a:r>
              <a:rPr lang="en-SG" sz="4800" dirty="0" smtClean="0"/>
              <a:t> yellow using </a:t>
            </a:r>
            <a:r>
              <a:rPr lang="en-SG" sz="4800" dirty="0" err="1" smtClean="0"/>
              <a:t>tumeric</a:t>
            </a:r>
            <a:r>
              <a:rPr lang="en-SG" sz="4800" dirty="0" smtClean="0"/>
              <a:t>.</a:t>
            </a:r>
          </a:p>
          <a:p>
            <a:r>
              <a:rPr lang="en-SG" sz="4800" dirty="0" err="1" smtClean="0">
                <a:hlinkClick r:id="rId16"/>
              </a:rPr>
              <a:t>Otak-otak</a:t>
            </a:r>
            <a:r>
              <a:rPr lang="en-SG" sz="4800" dirty="0" smtClean="0"/>
              <a:t>, spicy fish cake grilled in a banana leaf wrapping</a:t>
            </a:r>
          </a:p>
          <a:p>
            <a:r>
              <a:rPr lang="en-SG" sz="4800" dirty="0" smtClean="0">
                <a:hlinkClick r:id="rId17"/>
              </a:rPr>
              <a:t>Oxtail soup</a:t>
            </a:r>
            <a:r>
              <a:rPr lang="en-SG" sz="4800" dirty="0" smtClean="0"/>
              <a:t>, oxtail cooked to tenderness in a soup with nutmeg, cloves, chilli, and spices.</a:t>
            </a:r>
          </a:p>
          <a:p>
            <a:r>
              <a:rPr lang="en-SG" sz="4800" dirty="0" err="1" smtClean="0">
                <a:hlinkClick r:id="rId18"/>
              </a:rPr>
              <a:t>Rendang</a:t>
            </a:r>
            <a:r>
              <a:rPr lang="en-SG" sz="4800" dirty="0" smtClean="0"/>
              <a:t>, beef slow-cooked in coconut milk and spices which originated in Sumatra.</a:t>
            </a:r>
          </a:p>
          <a:p>
            <a:r>
              <a:rPr lang="en-SG" sz="4800" dirty="0" err="1" smtClean="0">
                <a:hlinkClick r:id="rId19"/>
              </a:rPr>
              <a:t>Roti</a:t>
            </a:r>
            <a:r>
              <a:rPr lang="en-SG" sz="4800" dirty="0" smtClean="0">
                <a:hlinkClick r:id="rId19"/>
              </a:rPr>
              <a:t> john</a:t>
            </a:r>
            <a:r>
              <a:rPr lang="en-SG" sz="4800" dirty="0" smtClean="0"/>
              <a:t>, egg-dipped bread filled with various ingredients (usually meat and onions) and then fried. Accompanied with chilli sauce.</a:t>
            </a:r>
          </a:p>
          <a:p>
            <a:r>
              <a:rPr lang="en-SG" sz="4800" dirty="0" err="1" smtClean="0">
                <a:hlinkClick r:id="rId20" tooltip="Roti Jala (page does not exist)"/>
              </a:rPr>
              <a:t>Roti</a:t>
            </a:r>
            <a:r>
              <a:rPr lang="en-SG" sz="4800" dirty="0" smtClean="0">
                <a:hlinkClick r:id="rId20" tooltip="Roti Jala (page does not exist)"/>
              </a:rPr>
              <a:t> </a:t>
            </a:r>
            <a:r>
              <a:rPr lang="en-SG" sz="4800" dirty="0" err="1" smtClean="0">
                <a:hlinkClick r:id="rId20" tooltip="Roti Jala (page does not exist)"/>
              </a:rPr>
              <a:t>Jala</a:t>
            </a:r>
            <a:r>
              <a:rPr lang="en-SG" sz="4800" dirty="0" smtClean="0"/>
              <a:t>, Fried lace pancakes usually served with curry</a:t>
            </a:r>
          </a:p>
          <a:p>
            <a:r>
              <a:rPr lang="en-SG" sz="4800" dirty="0" err="1" smtClean="0">
                <a:hlinkClick r:id="rId21"/>
              </a:rPr>
              <a:t>Sambal</a:t>
            </a:r>
            <a:r>
              <a:rPr lang="en-SG" sz="4800" dirty="0" smtClean="0"/>
              <a:t>, not a dish in itself, but a common </a:t>
            </a:r>
            <a:r>
              <a:rPr lang="en-SG" sz="4800" dirty="0" err="1" smtClean="0"/>
              <a:t>chili</a:t>
            </a:r>
            <a:r>
              <a:rPr lang="en-SG" sz="4800" dirty="0" smtClean="0"/>
              <a:t>-based accompaniment to most foods.</a:t>
            </a:r>
          </a:p>
          <a:p>
            <a:r>
              <a:rPr lang="en-SG" sz="4800" dirty="0" err="1" smtClean="0">
                <a:hlinkClick r:id="rId22"/>
              </a:rPr>
              <a:t>Satay</a:t>
            </a:r>
            <a:r>
              <a:rPr lang="en-SG" sz="4800" dirty="0" smtClean="0"/>
              <a:t>, grilled meat on skewers served with spicy peanut sauce and usually eaten with </a:t>
            </a:r>
            <a:r>
              <a:rPr lang="en-SG" sz="4800" dirty="0" err="1" smtClean="0"/>
              <a:t>ketupat</a:t>
            </a:r>
            <a:r>
              <a:rPr lang="en-SG" sz="4800" dirty="0" smtClean="0"/>
              <a:t>, cucumber and onions.</a:t>
            </a:r>
          </a:p>
          <a:p>
            <a:r>
              <a:rPr lang="en-SG" sz="4800" dirty="0" smtClean="0">
                <a:hlinkClick r:id="rId23"/>
              </a:rPr>
              <a:t>Soto </a:t>
            </a:r>
            <a:r>
              <a:rPr lang="en-SG" sz="4800" dirty="0" err="1" smtClean="0">
                <a:hlinkClick r:id="rId23"/>
              </a:rPr>
              <a:t>ayam</a:t>
            </a:r>
            <a:r>
              <a:rPr lang="en-SG" sz="4800" dirty="0" smtClean="0"/>
              <a:t>, a spicy chicken soup which features chicken shreds, rice cakes and sometimes </a:t>
            </a:r>
            <a:r>
              <a:rPr lang="en-SG" sz="4800" dirty="0" err="1" smtClean="0">
                <a:hlinkClick r:id="rId24" tooltip="Begedil (page does not exist)"/>
              </a:rPr>
              <a:t>begedil</a:t>
            </a:r>
            <a:r>
              <a:rPr lang="en-SG" sz="4800" dirty="0" smtClean="0"/>
              <a:t>.</a:t>
            </a:r>
          </a:p>
          <a:p>
            <a:endParaRPr lang="en-SG"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Indian Cuisine</a:t>
            </a:r>
            <a:endParaRPr lang="en-SG" dirty="0"/>
          </a:p>
        </p:txBody>
      </p:sp>
      <p:sp>
        <p:nvSpPr>
          <p:cNvPr id="3" name="Content Placeholder 2"/>
          <p:cNvSpPr>
            <a:spLocks noGrp="1"/>
          </p:cNvSpPr>
          <p:nvPr>
            <p:ph idx="1"/>
          </p:nvPr>
        </p:nvSpPr>
        <p:spPr/>
        <p:txBody>
          <a:bodyPr>
            <a:normAutofit fontScale="62500" lnSpcReduction="20000"/>
          </a:bodyPr>
          <a:lstStyle/>
          <a:p>
            <a:r>
              <a:rPr lang="en-SG" b="1" dirty="0" smtClean="0"/>
              <a:t>Indian</a:t>
            </a:r>
          </a:p>
          <a:p>
            <a:r>
              <a:rPr lang="en-SG" dirty="0" smtClean="0"/>
              <a:t>Like Chinese-Singaporean cuisine, Indian-Singaporean has influence from multiple ethnic groups. Tamil influence is particularly strong.</a:t>
            </a:r>
          </a:p>
          <a:p>
            <a:r>
              <a:rPr lang="en-SG" dirty="0" smtClean="0"/>
              <a:t>Indian </a:t>
            </a:r>
            <a:r>
              <a:rPr lang="en-SG" dirty="0" err="1" smtClean="0"/>
              <a:t>rojak</a:t>
            </a:r>
            <a:endParaRPr lang="en-SG" dirty="0" smtClean="0"/>
          </a:p>
          <a:p>
            <a:r>
              <a:rPr lang="en-SG" dirty="0" smtClean="0"/>
              <a:t>Rice served with </a:t>
            </a:r>
            <a:r>
              <a:rPr lang="en-SG" dirty="0" err="1" smtClean="0">
                <a:hlinkClick r:id="rId2"/>
              </a:rPr>
              <a:t>papadum</a:t>
            </a:r>
            <a:r>
              <a:rPr lang="en-SG" dirty="0" smtClean="0"/>
              <a:t>, on Banana leaf</a:t>
            </a:r>
          </a:p>
          <a:p>
            <a:r>
              <a:rPr lang="en-SG" dirty="0" err="1" smtClean="0">
                <a:hlinkClick r:id="rId3"/>
              </a:rPr>
              <a:t>Achar</a:t>
            </a:r>
            <a:r>
              <a:rPr lang="en-SG" dirty="0" smtClean="0"/>
              <a:t>, a condiment consisting of pickled vegetables and/or fruits. It has also found its way into Malay and </a:t>
            </a:r>
            <a:r>
              <a:rPr lang="en-SG" dirty="0" err="1" smtClean="0"/>
              <a:t>Peranakan</a:t>
            </a:r>
            <a:r>
              <a:rPr lang="en-SG" dirty="0" smtClean="0"/>
              <a:t> cooking, where other unique versions exist.</a:t>
            </a:r>
          </a:p>
          <a:p>
            <a:r>
              <a:rPr lang="en-SG" dirty="0" err="1" smtClean="0">
                <a:hlinkClick r:id="rId4" tooltip="Muruku"/>
              </a:rPr>
              <a:t>Muruku</a:t>
            </a:r>
            <a:r>
              <a:rPr lang="en-SG" dirty="0" smtClean="0"/>
              <a:t>, a circular type of crackers.</a:t>
            </a:r>
          </a:p>
          <a:p>
            <a:r>
              <a:rPr lang="en-SG" dirty="0" err="1" smtClean="0">
                <a:hlinkClick r:id="rId5"/>
              </a:rPr>
              <a:t>Appam</a:t>
            </a:r>
            <a:r>
              <a:rPr lang="en-SG" dirty="0" smtClean="0"/>
              <a:t>, a fermented rice pancake.</a:t>
            </a:r>
          </a:p>
          <a:p>
            <a:r>
              <a:rPr lang="en-SG" dirty="0" smtClean="0">
                <a:hlinkClick r:id="rId6"/>
              </a:rPr>
              <a:t>Curry</a:t>
            </a:r>
            <a:r>
              <a:rPr lang="en-SG" dirty="0" smtClean="0"/>
              <a:t> – The basic Indian vegetable or meat gravy. Malay and Chinese versions also exist.</a:t>
            </a:r>
          </a:p>
          <a:p>
            <a:r>
              <a:rPr lang="en-SG" dirty="0" err="1" smtClean="0">
                <a:hlinkClick r:id="rId7" tooltip="Putu Mayam"/>
              </a:rPr>
              <a:t>Putu</a:t>
            </a:r>
            <a:r>
              <a:rPr lang="en-SG" dirty="0" smtClean="0">
                <a:hlinkClick r:id="rId7" tooltip="Putu Mayam"/>
              </a:rPr>
              <a:t> </a:t>
            </a:r>
            <a:r>
              <a:rPr lang="en-SG" dirty="0" err="1" smtClean="0">
                <a:hlinkClick r:id="rId7" tooltip="Putu Mayam"/>
              </a:rPr>
              <a:t>Mayam</a:t>
            </a:r>
            <a:r>
              <a:rPr lang="en-SG" dirty="0" smtClean="0"/>
              <a:t>, a dish Sri Lankan in origin, similar to </a:t>
            </a:r>
            <a:r>
              <a:rPr lang="en-SG" dirty="0" smtClean="0">
                <a:hlinkClick r:id="rId8" tooltip="Sri Lankan hoppers"/>
              </a:rPr>
              <a:t>Sri Lankan hoppers</a:t>
            </a:r>
            <a:r>
              <a:rPr lang="en-SG" dirty="0" smtClean="0"/>
              <a:t>. Thin vermicelli-like cakes are eaten with coconut sugar. A typical breakfast food.</a:t>
            </a:r>
          </a:p>
          <a:p>
            <a:r>
              <a:rPr lang="en-SG" dirty="0" err="1" smtClean="0">
                <a:hlinkClick r:id="rId9"/>
              </a:rPr>
              <a:t>Murtabak</a:t>
            </a:r>
            <a:r>
              <a:rPr lang="en-SG" dirty="0" smtClean="0"/>
              <a:t>, a variety of </a:t>
            </a:r>
            <a:r>
              <a:rPr lang="en-SG" dirty="0" err="1" smtClean="0">
                <a:hlinkClick r:id="rId10"/>
              </a:rPr>
              <a:t>roti</a:t>
            </a:r>
            <a:r>
              <a:rPr lang="en-SG" dirty="0" smtClean="0">
                <a:hlinkClick r:id="rId10"/>
              </a:rPr>
              <a:t> </a:t>
            </a:r>
            <a:r>
              <a:rPr lang="en-SG" dirty="0" err="1" smtClean="0">
                <a:hlinkClick r:id="rId10"/>
              </a:rPr>
              <a:t>prata</a:t>
            </a:r>
            <a:r>
              <a:rPr lang="en-SG" dirty="0" smtClean="0"/>
              <a:t> with minced mutton/beef and onion folded within the dough.</a:t>
            </a:r>
          </a:p>
          <a:p>
            <a:r>
              <a:rPr lang="en-SG" dirty="0" err="1" smtClean="0">
                <a:hlinkClick r:id="rId11" tooltip="Thosai"/>
              </a:rPr>
              <a:t>Thosai</a:t>
            </a:r>
            <a:r>
              <a:rPr lang="en-SG" dirty="0" smtClean="0"/>
              <a:t>, rice and lentil pancake. Commonly served as a "</a:t>
            </a:r>
            <a:r>
              <a:rPr lang="en-SG" dirty="0" err="1" smtClean="0"/>
              <a:t>masala</a:t>
            </a:r>
            <a:r>
              <a:rPr lang="en-SG" dirty="0" smtClean="0"/>
              <a:t>" version that includes spiced potatoes and served with different types of </a:t>
            </a:r>
            <a:r>
              <a:rPr lang="en-SG" dirty="0" err="1" smtClean="0"/>
              <a:t>sambar</a:t>
            </a:r>
            <a:r>
              <a:rPr lang="en-SG" dirty="0" smtClean="0"/>
              <a:t>.</a:t>
            </a:r>
          </a:p>
          <a:p>
            <a:endParaRPr lang="en-SG"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Indian Cuisine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55000" lnSpcReduction="20000"/>
          </a:bodyPr>
          <a:lstStyle/>
          <a:p>
            <a:r>
              <a:rPr lang="en-SG" dirty="0" err="1" smtClean="0">
                <a:hlinkClick r:id="rId2" tooltip="Vadai"/>
              </a:rPr>
              <a:t>Vadai</a:t>
            </a:r>
            <a:r>
              <a:rPr lang="en-SG" dirty="0" smtClean="0"/>
              <a:t>, spicy, deep-fried snacks that are made from dhal, lentils or potato.</a:t>
            </a:r>
          </a:p>
          <a:p>
            <a:r>
              <a:rPr lang="en-SG" dirty="0" err="1" smtClean="0">
                <a:hlinkClick r:id="rId3" tooltip="Pappadom"/>
              </a:rPr>
              <a:t>Pappadom</a:t>
            </a:r>
            <a:r>
              <a:rPr lang="en-SG" dirty="0" smtClean="0"/>
              <a:t>, also known as </a:t>
            </a:r>
            <a:r>
              <a:rPr lang="en-SG" dirty="0" err="1" smtClean="0"/>
              <a:t>pappoms</a:t>
            </a:r>
            <a:r>
              <a:rPr lang="en-SG" dirty="0" smtClean="0"/>
              <a:t> or </a:t>
            </a:r>
            <a:r>
              <a:rPr lang="en-SG" dirty="0" err="1" smtClean="0"/>
              <a:t>papad</a:t>
            </a:r>
            <a:r>
              <a:rPr lang="en-SG" dirty="0" smtClean="0"/>
              <a:t>, they are a type of southern Indian wafer.</a:t>
            </a:r>
          </a:p>
          <a:p>
            <a:r>
              <a:rPr lang="en-SG" dirty="0" err="1" smtClean="0">
                <a:hlinkClick r:id="rId4" tooltip="Rojak"/>
              </a:rPr>
              <a:t>Mamak</a:t>
            </a:r>
            <a:r>
              <a:rPr lang="en-SG" dirty="0" smtClean="0">
                <a:hlinkClick r:id="rId4" tooltip="Rojak"/>
              </a:rPr>
              <a:t> </a:t>
            </a:r>
            <a:r>
              <a:rPr lang="en-SG" dirty="0" err="1" smtClean="0">
                <a:hlinkClick r:id="rId4" tooltip="Rojak"/>
              </a:rPr>
              <a:t>Rojak</a:t>
            </a:r>
            <a:r>
              <a:rPr lang="en-SG" dirty="0" smtClean="0"/>
              <a:t>, a dish of various vegetables and fruits, </a:t>
            </a:r>
            <a:r>
              <a:rPr lang="en-SG" dirty="0" err="1" smtClean="0"/>
              <a:t>beancurd</a:t>
            </a:r>
            <a:r>
              <a:rPr lang="en-SG" dirty="0" smtClean="0"/>
              <a:t>, seafood deep fried in batter, crushed peanuts, crispy dough crullers, and a spicy and sweet chilli sauce. Traditional Malay/Indonesian and Chinese variants are common as well.</a:t>
            </a:r>
          </a:p>
          <a:p>
            <a:r>
              <a:rPr lang="en-SG" dirty="0" smtClean="0">
                <a:hlinkClick r:id="rId5" tooltip="Soup Kambing (page does not exist)"/>
              </a:rPr>
              <a:t>Soup </a:t>
            </a:r>
            <a:r>
              <a:rPr lang="en-SG" dirty="0" err="1" smtClean="0">
                <a:hlinkClick r:id="rId5" tooltip="Soup Kambing (page does not exist)"/>
              </a:rPr>
              <a:t>Kambing</a:t>
            </a:r>
            <a:r>
              <a:rPr lang="en-SG" dirty="0" smtClean="0"/>
              <a:t>, a local </a:t>
            </a:r>
            <a:r>
              <a:rPr lang="en-SG" dirty="0" err="1" smtClean="0"/>
              <a:t>Mamak</a:t>
            </a:r>
            <a:r>
              <a:rPr lang="en-SG" dirty="0" smtClean="0"/>
              <a:t> (Tamil Muslim) dish of spiced mutton soup.</a:t>
            </a:r>
          </a:p>
          <a:p>
            <a:r>
              <a:rPr lang="en-SG" dirty="0" smtClean="0">
                <a:hlinkClick r:id="rId6" tooltip="Soup Tulang (page does not exist)"/>
              </a:rPr>
              <a:t>Soup </a:t>
            </a:r>
            <a:r>
              <a:rPr lang="en-SG" dirty="0" err="1" smtClean="0">
                <a:hlinkClick r:id="rId6" tooltip="Soup Tulang (page does not exist)"/>
              </a:rPr>
              <a:t>Tulang</a:t>
            </a:r>
            <a:r>
              <a:rPr lang="en-SG" dirty="0" smtClean="0"/>
              <a:t>, a local </a:t>
            </a:r>
            <a:r>
              <a:rPr lang="en-SG" dirty="0" err="1" smtClean="0"/>
              <a:t>Mamak</a:t>
            </a:r>
            <a:r>
              <a:rPr lang="en-SG" dirty="0" smtClean="0"/>
              <a:t> (Tamil Muslim) dish of mutton or beef bones stewed in a spicy red sauce with the intent of eating the marrow.</a:t>
            </a:r>
          </a:p>
          <a:p>
            <a:r>
              <a:rPr lang="en-SG" dirty="0" err="1" smtClean="0">
                <a:hlinkClick r:id="rId7" tooltip="Biryani"/>
              </a:rPr>
              <a:t>Nasi</a:t>
            </a:r>
            <a:r>
              <a:rPr lang="en-SG" dirty="0" smtClean="0">
                <a:hlinkClick r:id="rId7" tooltip="Biryani"/>
              </a:rPr>
              <a:t> </a:t>
            </a:r>
            <a:r>
              <a:rPr lang="en-SG" dirty="0" err="1" smtClean="0">
                <a:hlinkClick r:id="rId7" tooltip="Biryani"/>
              </a:rPr>
              <a:t>Biryani</a:t>
            </a:r>
            <a:r>
              <a:rPr lang="en-SG" dirty="0" smtClean="0"/>
              <a:t>, a flavoured rice dish cooked or served with mutton, chicken, vegetable or fish curry. Basmati rice is used. Alternatively, Dum </a:t>
            </a:r>
            <a:r>
              <a:rPr lang="en-SG" dirty="0" err="1" smtClean="0"/>
              <a:t>Biryani</a:t>
            </a:r>
            <a:r>
              <a:rPr lang="en-SG" dirty="0" smtClean="0"/>
              <a:t> is a version more akin to the traditional South Asian dish, which is a variant that bakes the spiced meat with the rice.</a:t>
            </a:r>
          </a:p>
          <a:p>
            <a:r>
              <a:rPr lang="en-SG" dirty="0" err="1" smtClean="0">
                <a:hlinkClick r:id="rId8"/>
              </a:rPr>
              <a:t>Naan</a:t>
            </a:r>
            <a:r>
              <a:rPr lang="en-SG" dirty="0" smtClean="0"/>
              <a:t>, a flatbread cooked in a </a:t>
            </a:r>
            <a:r>
              <a:rPr lang="en-SG" dirty="0" err="1" smtClean="0"/>
              <a:t>tandoor</a:t>
            </a:r>
            <a:r>
              <a:rPr lang="en-SG" dirty="0" smtClean="0"/>
              <a:t> oven</a:t>
            </a:r>
          </a:p>
          <a:p>
            <a:r>
              <a:rPr lang="en-SG" dirty="0" err="1" smtClean="0">
                <a:hlinkClick r:id="rId9"/>
              </a:rPr>
              <a:t>Chapati</a:t>
            </a:r>
            <a:r>
              <a:rPr lang="en-SG" dirty="0" smtClean="0"/>
              <a:t>, an unleavened flatbread</a:t>
            </a:r>
          </a:p>
          <a:p>
            <a:r>
              <a:rPr lang="en-SG" dirty="0" err="1" smtClean="0">
                <a:hlinkClick r:id="rId10" tooltip="Tandoori"/>
              </a:rPr>
              <a:t>Tandoori</a:t>
            </a:r>
            <a:r>
              <a:rPr lang="en-SG" dirty="0" smtClean="0"/>
              <a:t>, marinated meat, usually chicken in a mixture of spices and yoghurt and cooked in a clay oven</a:t>
            </a:r>
          </a:p>
          <a:p>
            <a:r>
              <a:rPr lang="en-SG" dirty="0" smtClean="0">
                <a:hlinkClick r:id="rId11" tooltip="Butter Chicken"/>
              </a:rPr>
              <a:t>Butter Chicken</a:t>
            </a:r>
            <a:r>
              <a:rPr lang="en-SG" dirty="0" smtClean="0"/>
              <a:t>, a dish of chicken cooked in a gravy of spices, yoghurt, butter and tomato</a:t>
            </a:r>
          </a:p>
          <a:p>
            <a:r>
              <a:rPr lang="en-SG" dirty="0" err="1" smtClean="0">
                <a:hlinkClick r:id="rId12"/>
              </a:rPr>
              <a:t>Roti</a:t>
            </a:r>
            <a:r>
              <a:rPr lang="en-SG" dirty="0" smtClean="0">
                <a:hlinkClick r:id="rId12"/>
              </a:rPr>
              <a:t> </a:t>
            </a:r>
            <a:r>
              <a:rPr lang="en-SG" dirty="0" err="1" smtClean="0">
                <a:hlinkClick r:id="rId12"/>
              </a:rPr>
              <a:t>prata</a:t>
            </a:r>
            <a:r>
              <a:rPr lang="en-SG" dirty="0" smtClean="0"/>
              <a:t>, a local evolution of the Pakistani and Indian </a:t>
            </a:r>
            <a:r>
              <a:rPr lang="en-SG" dirty="0" err="1" smtClean="0">
                <a:hlinkClick r:id="rId13"/>
              </a:rPr>
              <a:t>paratha</a:t>
            </a:r>
            <a:r>
              <a:rPr lang="en-SG" dirty="0" smtClean="0"/>
              <a:t>. Extremely popular for breakfast or late night supper, this dish is enjoyed by all Singaporeans and commonly served with sugar and curry. A plethora of modern variations are available including </a:t>
            </a:r>
            <a:r>
              <a:rPr lang="en-SG" dirty="0" smtClean="0">
                <a:hlinkClick r:id="rId14" tooltip="Egg (food)"/>
              </a:rPr>
              <a:t>egg</a:t>
            </a:r>
            <a:r>
              <a:rPr lang="en-SG" dirty="0" smtClean="0"/>
              <a:t>, </a:t>
            </a:r>
            <a:r>
              <a:rPr lang="en-SG" dirty="0" smtClean="0">
                <a:hlinkClick r:id="rId15"/>
              </a:rPr>
              <a:t>cheese</a:t>
            </a:r>
            <a:r>
              <a:rPr lang="en-SG" dirty="0" smtClean="0"/>
              <a:t>, </a:t>
            </a:r>
            <a:r>
              <a:rPr lang="en-SG" dirty="0" smtClean="0">
                <a:hlinkClick r:id="rId16"/>
              </a:rPr>
              <a:t>chocolate</a:t>
            </a:r>
            <a:r>
              <a:rPr lang="en-SG" dirty="0" smtClean="0"/>
              <a:t>, </a:t>
            </a:r>
            <a:r>
              <a:rPr lang="en-SG" dirty="0" err="1" smtClean="0"/>
              <a:t>masala</a:t>
            </a:r>
            <a:r>
              <a:rPr lang="en-SG" dirty="0" smtClean="0"/>
              <a:t>, </a:t>
            </a:r>
            <a:r>
              <a:rPr lang="en-SG" dirty="0" smtClean="0">
                <a:hlinkClick r:id="rId17"/>
              </a:rPr>
              <a:t>durian</a:t>
            </a:r>
            <a:r>
              <a:rPr lang="en-SG" dirty="0" smtClean="0"/>
              <a:t> and even </a:t>
            </a:r>
            <a:r>
              <a:rPr lang="en-SG" dirty="0" smtClean="0">
                <a:hlinkClick r:id="rId18"/>
              </a:rPr>
              <a:t>ice cream</a:t>
            </a:r>
            <a:r>
              <a:rPr lang="en-SG" dirty="0" smtClean="0"/>
              <a:t>. It should ideally be crispy on the outside and soft on the inside, and the dough is flipped to attain the right texture, then cooked quickly on a greased stove.</a:t>
            </a:r>
          </a:p>
          <a:p>
            <a:endParaRPr lang="en-SG"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TotalTime>
  <Words>4806</Words>
  <Application>Microsoft Office PowerPoint</Application>
  <PresentationFormat>On-screen Show (4:3)</PresentationFormat>
  <Paragraphs>219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Flow</vt:lpstr>
      <vt:lpstr>Slide 1</vt:lpstr>
      <vt:lpstr>Chinese cuisine</vt:lpstr>
      <vt:lpstr>Chinese Cuisine (con’t)</vt:lpstr>
      <vt:lpstr>Chinese cuisine (con’t)</vt:lpstr>
      <vt:lpstr>Chinese cuisine (con’t)</vt:lpstr>
      <vt:lpstr>Malay Cuisine</vt:lpstr>
      <vt:lpstr>Malay Cuisine (con’t)</vt:lpstr>
      <vt:lpstr>Indian Cuisine</vt:lpstr>
      <vt:lpstr>Indian Cuisine (con’t)</vt:lpstr>
      <vt:lpstr>Cross-cultural Cuisine</vt:lpstr>
      <vt:lpstr>Cross-cultural Cuisine (con’t)</vt:lpstr>
      <vt:lpstr>Popular dishes</vt:lpstr>
      <vt:lpstr>Fruits</vt:lpstr>
      <vt:lpstr>Desserts</vt:lpstr>
      <vt:lpstr>Desserts (con’t)</vt:lpstr>
      <vt:lpstr>Drinks</vt:lpstr>
      <vt:lpstr>Local names for Coffee and Tea</vt:lpstr>
      <vt:lpstr>Local names for coffee and tea</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Happy</dc:creator>
  <cp:lastModifiedBy>Happy</cp:lastModifiedBy>
  <cp:revision>3</cp:revision>
  <dcterms:created xsi:type="dcterms:W3CDTF">2011-03-11T14:02:45Z</dcterms:created>
  <dcterms:modified xsi:type="dcterms:W3CDTF">2011-03-11T14:26:45Z</dcterms:modified>
</cp:coreProperties>
</file>